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9" r:id="rId3"/>
    <p:sldId id="260" r:id="rId4"/>
    <p:sldId id="261" r:id="rId5"/>
    <p:sldId id="279"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80" r:id="rId20"/>
    <p:sldId id="276" r:id="rId21"/>
    <p:sldId id="281"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87224" autoAdjust="0"/>
  </p:normalViewPr>
  <p:slideViewPr>
    <p:cSldViewPr snapToGrid="0">
      <p:cViewPr varScale="1">
        <p:scale>
          <a:sx n="63" d="100"/>
          <a:sy n="63" d="100"/>
        </p:scale>
        <p:origin x="11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5148EBF-F79C-4915-BC34-81C28AFD4CAA}" type="datetimeFigureOut">
              <a:rPr lang="he-IL" smtClean="0"/>
              <a:t>כ"ז/אלול/תשפ"א</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F748A73-19B4-4754-8890-D8DDC1644374}" type="slidenum">
              <a:rPr lang="he-IL" smtClean="0"/>
              <a:t>‹#›</a:t>
            </a:fld>
            <a:endParaRPr lang="he-IL"/>
          </a:p>
        </p:txBody>
      </p:sp>
    </p:spTree>
    <p:extLst>
      <p:ext uri="{BB962C8B-B14F-4D97-AF65-F5344CB8AC3E}">
        <p14:creationId xmlns:p14="http://schemas.microsoft.com/office/powerpoint/2010/main" val="291206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אם אני אגנוב משפט או שתיים מהחלקים הבאים של המסר, זה אחד האתגרים הכי גדולים שיש ללא מעט אנשים, אבל זה הדבר הראשון שאנחנו צריכים לעשות כשאנחנו ניתקלים בסיטואציות המסוג הזה. להבין שאנחנו לא יכולים בכוח שלנו ולהיות מוכנים להודות בזה מול אחרים. וזה לא כיף. כשאנחנו עושים את הדבר הזה, אנחנו מכינים את השטח לאלוהים לפעול.</a:t>
            </a:r>
            <a:endParaRPr lang="en-US" sz="1200" kern="1200" dirty="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EF748A73-19B4-4754-8890-D8DDC1644374}" type="slidenum">
              <a:rPr lang="he-IL" smtClean="0"/>
              <a:t>11</a:t>
            </a:fld>
            <a:endParaRPr lang="he-IL"/>
          </a:p>
        </p:txBody>
      </p:sp>
    </p:spTree>
    <p:extLst>
      <p:ext uri="{BB962C8B-B14F-4D97-AF65-F5344CB8AC3E}">
        <p14:creationId xmlns:p14="http://schemas.microsoft.com/office/powerpoint/2010/main" val="6363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EF748A73-19B4-4754-8890-D8DDC1644374}" type="slidenum">
              <a:rPr lang="he-IL" smtClean="0"/>
              <a:t>16</a:t>
            </a:fld>
            <a:endParaRPr lang="he-IL"/>
          </a:p>
        </p:txBody>
      </p:sp>
    </p:spTree>
    <p:extLst>
      <p:ext uri="{BB962C8B-B14F-4D97-AF65-F5344CB8AC3E}">
        <p14:creationId xmlns:p14="http://schemas.microsoft.com/office/powerpoint/2010/main" val="388742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flipV="1">
            <a:off x="6273478" y="3528542"/>
            <a:ext cx="4781374" cy="2662"/>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451579" y="1216025"/>
            <a:ext cx="9603275" cy="637729"/>
          </a:xfrm>
        </p:spPr>
        <p:txBody>
          <a:body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sz="quarter" idx="13"/>
          </p:nvPr>
        </p:nvSpPr>
        <p:spPr>
          <a:xfrm>
            <a:off x="3959225" y="12160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BF59B-6388-4531-9657-AC6CB3E8C50C}"/>
              </a:ext>
            </a:extLst>
          </p:cNvPr>
          <p:cNvSpPr>
            <a:spLocks noGrp="1"/>
          </p:cNvSpPr>
          <p:nvPr>
            <p:ph type="ctrTitle"/>
          </p:nvPr>
        </p:nvSpPr>
        <p:spPr>
          <a:xfrm>
            <a:off x="6204030" y="802298"/>
            <a:ext cx="4850822" cy="2728906"/>
          </a:xfrm>
        </p:spPr>
        <p:txBody>
          <a:bodyPr/>
          <a:lstStyle/>
          <a:p>
            <a:pPr algn="ctr"/>
            <a:r>
              <a:rPr lang="he-IL" dirty="0">
                <a:effectLst>
                  <a:outerShdw blurRad="38100" dist="38100" dir="2700000" algn="tl">
                    <a:srgbClr val="000000">
                      <a:alpha val="43137"/>
                    </a:srgbClr>
                  </a:outerShdw>
                </a:effectLst>
              </a:rPr>
              <a:t>משימה</a:t>
            </a:r>
            <a:br>
              <a:rPr lang="he-IL" dirty="0">
                <a:effectLst>
                  <a:outerShdw blurRad="38100" dist="38100" dir="2700000" algn="tl">
                    <a:srgbClr val="000000">
                      <a:alpha val="43137"/>
                    </a:srgbClr>
                  </a:outerShdw>
                </a:effectLst>
              </a:rPr>
            </a:br>
            <a:r>
              <a:rPr lang="he-IL" dirty="0">
                <a:effectLst>
                  <a:outerShdw blurRad="38100" dist="38100" dir="2700000" algn="tl">
                    <a:srgbClr val="000000">
                      <a:alpha val="43137"/>
                    </a:srgbClr>
                  </a:outerShdw>
                </a:effectLst>
              </a:rPr>
              <a:t>בלתי אפשרית</a:t>
            </a:r>
          </a:p>
        </p:txBody>
      </p:sp>
      <p:sp>
        <p:nvSpPr>
          <p:cNvPr id="3" name="כותרת משנה 2">
            <a:extLst>
              <a:ext uri="{FF2B5EF4-FFF2-40B4-BE49-F238E27FC236}">
                <a16:creationId xmlns:a16="http://schemas.microsoft.com/office/drawing/2014/main" id="{98B65012-6445-4424-B745-EE7386FFCEDD}"/>
              </a:ext>
            </a:extLst>
          </p:cNvPr>
          <p:cNvSpPr>
            <a:spLocks noGrp="1"/>
          </p:cNvSpPr>
          <p:nvPr>
            <p:ph type="subTitle" idx="1"/>
          </p:nvPr>
        </p:nvSpPr>
        <p:spPr>
          <a:xfrm>
            <a:off x="6342926" y="3531204"/>
            <a:ext cx="4711925" cy="977621"/>
          </a:xfrm>
        </p:spPr>
        <p:txBody>
          <a:bodyPr>
            <a:normAutofit/>
          </a:bodyPr>
          <a:lstStyle/>
          <a:p>
            <a:pPr algn="ctr"/>
            <a:r>
              <a:rPr lang="he-IL" sz="2400" dirty="0"/>
              <a:t>יהושפט - דברי הימים ב' פרק כ' </a:t>
            </a:r>
          </a:p>
        </p:txBody>
      </p:sp>
      <p:pic>
        <p:nvPicPr>
          <p:cNvPr id="4" name="Picture 3"/>
          <p:cNvPicPr>
            <a:picLocks noChangeAspect="1"/>
          </p:cNvPicPr>
          <p:nvPr/>
        </p:nvPicPr>
        <p:blipFill>
          <a:blip r:embed="rId2"/>
          <a:stretch>
            <a:fillRect/>
          </a:stretch>
        </p:blipFill>
        <p:spPr>
          <a:xfrm>
            <a:off x="362436" y="1584047"/>
            <a:ext cx="5598646" cy="2936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536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תפילת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120025"/>
          </a:xfrm>
        </p:spPr>
        <p:txBody>
          <a:bodyPr>
            <a:normAutofit/>
          </a:bodyPr>
          <a:lstStyle/>
          <a:p>
            <a:r>
              <a:rPr lang="he-IL" sz="2800" dirty="0"/>
              <a:t>דבהי"ב כ' 6-13:</a:t>
            </a:r>
          </a:p>
          <a:p>
            <a:r>
              <a:rPr lang="he-IL" sz="2800" dirty="0"/>
              <a:t>‎10‏ וְעַתָּ֡ה הִנֵּה֩ בְנֵֽי־עַמּ֨וֹן וּמוֹאָ֜ב וְהַר־שֵׂעִ֗יר אֲ֠שֶׁר לֹֽא־נָתַ֤תָּה לְיִשְׂרָאֵל֙ לָב֣וֹא בָהֶ֔ם בְּבֹאָ֖ם מֵאֶ֣רֶץ מִצְרָ֑יִם כִּ֛י סָ֥רוּ מֵעֲלֵיהֶ֖ם וְלֹ֥א הִשְׁמִידֽוּם׃ ‎11‏ וְהִ֨נֵּה־הֵ֔ם גֹּמְלִ֖ים ‎עָלֵ֑ינוּ</a:t>
            </a:r>
            <a:r>
              <a:rPr lang="en-US" sz="2800" dirty="0"/>
              <a:t>‏ </a:t>
            </a:r>
            <a:r>
              <a:rPr lang="he-IL" sz="2800" dirty="0"/>
              <a:t>לָבוֹא֙ לְגָ֣רְשֵׁ֔נוּ מִיְּרֻשָּׁתְךָ֖ ‎</a:t>
            </a:r>
            <a:r>
              <a:rPr lang="en-US" sz="2800" dirty="0"/>
              <a:t>‏ </a:t>
            </a:r>
            <a:r>
              <a:rPr lang="he-IL" sz="2800" dirty="0"/>
              <a:t>אֲשֶׁ֥ר הֽוֹרַשְׁתָּֽנוּ׃ ‎12‏ אֱלֹהֵ֙ינוּ֙ הֲלֹ֣א תִשְׁפָּט־בָּ֔ם </a:t>
            </a:r>
            <a:r>
              <a:rPr lang="he-IL" sz="2800" b="1" dirty="0"/>
              <a:t>כִּ֣י אֵ֥ין בָּ֙נוּ֙ כֹּ֔חַ לִ֠פְנֵי הֶהָמ֥וֹן הָרָ֛ב הַזֶּ֖ה הַבָּ֣א עָלֵ֑ינוּ וַאֲנַ֗חְנוּ לֹ֤א נֵדַע֙ מַֽה־נַּעֲשֶׂ֔ה כִּ֥י עָלֶ֖יךָ עֵינֵֽינוּ</a:t>
            </a:r>
            <a:r>
              <a:rPr lang="he-IL" sz="2800" dirty="0"/>
              <a:t>׃ ‎13‏ וְכָ֨ל־יְהוּדָ֔ה עֹמְדִ֖ים לִפְנֵ֣י יְהוָ֑ה גַּם־טַפָּ֖ם נְשֵׁיהֶ֥ם וּבְנֵיהֶֽם׃</a:t>
            </a:r>
          </a:p>
        </p:txBody>
      </p:sp>
    </p:spTree>
    <p:extLst>
      <p:ext uri="{BB962C8B-B14F-4D97-AF65-F5344CB8AC3E}">
        <p14:creationId xmlns:p14="http://schemas.microsoft.com/office/powerpoint/2010/main" val="14454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תפילת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053764"/>
          </a:xfrm>
        </p:spPr>
        <p:txBody>
          <a:bodyPr>
            <a:noAutofit/>
          </a:bodyPr>
          <a:lstStyle/>
          <a:p>
            <a:r>
              <a:rPr lang="he-IL" sz="2200" dirty="0"/>
              <a:t>תפילה הכי כנה שאפשר</a:t>
            </a:r>
          </a:p>
          <a:p>
            <a:r>
              <a:rPr lang="he-IL" sz="2200" dirty="0"/>
              <a:t>לא מסתיר כלום</a:t>
            </a:r>
          </a:p>
          <a:p>
            <a:r>
              <a:rPr lang="he-IL" sz="2200" dirty="0"/>
              <a:t>מודה שאין לו יכולת לעמוד מול האוייב</a:t>
            </a:r>
          </a:p>
          <a:p>
            <a:r>
              <a:rPr lang="he-IL" sz="2200" dirty="0"/>
              <a:t>מודה שהוא לא יכול להגן על העם מולו</a:t>
            </a:r>
          </a:p>
          <a:p>
            <a:r>
              <a:rPr lang="he-IL" sz="2200" dirty="0"/>
              <a:t>מודה שהוא לא יודע מה לעשות</a:t>
            </a:r>
          </a:p>
          <a:p>
            <a:endParaRPr lang="he-IL" sz="1400" dirty="0"/>
          </a:p>
          <a:p>
            <a:r>
              <a:rPr lang="he-IL" sz="2200" dirty="0"/>
              <a:t>יהושפט בא לפני אלוהים בענווה מוחלטת ומודה בחולשה שלו</a:t>
            </a:r>
          </a:p>
          <a:p>
            <a:r>
              <a:rPr lang="he-IL" sz="2200" dirty="0"/>
              <a:t>"אלוהים, אני לא יכול. אני צריך עזרה ממך!"</a:t>
            </a:r>
          </a:p>
        </p:txBody>
      </p:sp>
    </p:spTree>
    <p:extLst>
      <p:ext uri="{BB962C8B-B14F-4D97-AF65-F5344CB8AC3E}">
        <p14:creationId xmlns:p14="http://schemas.microsoft.com/office/powerpoint/2010/main" val="7563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תשובת אלוהים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106772"/>
          </a:xfrm>
        </p:spPr>
        <p:txBody>
          <a:bodyPr>
            <a:noAutofit/>
          </a:bodyPr>
          <a:lstStyle/>
          <a:p>
            <a:pPr marL="0" indent="0">
              <a:buNone/>
            </a:pPr>
            <a:r>
              <a:rPr lang="he-IL" sz="2800" dirty="0"/>
              <a:t>דבהי"ב כ' 14-19:</a:t>
            </a:r>
          </a:p>
          <a:p>
            <a:pPr marL="0" indent="0">
              <a:buNone/>
            </a:pPr>
            <a:r>
              <a:rPr lang="he-IL" sz="2800" dirty="0"/>
              <a:t>‎14‏ וְיַחֲזִיאֵ֡ל ‎</a:t>
            </a:r>
            <a:r>
              <a:rPr lang="en-US" sz="2800" dirty="0"/>
              <a:t>‏ </a:t>
            </a:r>
            <a:r>
              <a:rPr lang="he-IL" sz="2800" dirty="0"/>
              <a:t>בֶּן־זְכַרְיָ֡הוּ בֶּן־בְּ֠נָיָה בֶּן־יְעִיאֵ֧ל</a:t>
            </a:r>
            <a:r>
              <a:rPr lang="en-US" sz="2800" dirty="0"/>
              <a:t>‏ </a:t>
            </a:r>
            <a:r>
              <a:rPr lang="he-IL" sz="2800" dirty="0"/>
              <a:t>בֶּן־מַתַּנְיָ֛ה הַלֵּוִ֖י מִן־בְּנֵ֣י אָסָ֑ף הָיְתָ֤ה עָלָיו֙ ר֣וּחַ יְהוָ֔ה בְּת֖וֹךְ הַקָּהָֽל׃ ‎15‏ וַיֹּ֗אמֶר הַקְשִׁ֤יבוּ כָל־יְהוּדָה֙ וְיֹשְׁבֵ֣י יְרוּשָׁלִַ֔ם וְהַמֶּ֖לֶךְ יְהוֹשָׁפָ֑ט כֹּֽה־אָמַ֨ר יְהוָ֜ה לָכֶ֗ם אַ֠תֶּם אַל־תִּֽירְא֤וּ וְאַל־תֵּחַ֙תּוּ֙ מִפְּנֵ֨י הֶהָמ֤וֹן הָרָב֙ הַזֶּ֔ה כִּ֣י לֹ֥א לָכֶ֛ם הַמִּלְחָמָ֖ה כִּ֥י לֵאלֹהִֽים׃ ‎16‏ מָחָר֙ רְד֣וּ עֲלֵיהֶ֔ם הִנָּ֥ם עֹלִ֖ים בְּמַעֲלֵ֣ה הַצִּ֑יץ</a:t>
            </a:r>
            <a:r>
              <a:rPr lang="en-US" sz="2800" dirty="0"/>
              <a:t>‏ </a:t>
            </a:r>
            <a:r>
              <a:rPr lang="he-IL" sz="2800" dirty="0"/>
              <a:t>וּמְצָאתֶ֤ם אֹתָם֙ בְּס֣וֹף הַנַּ֔חַל פְּנֵ֖י</a:t>
            </a:r>
            <a:r>
              <a:rPr lang="en-US" sz="2800" dirty="0"/>
              <a:t>‏ </a:t>
            </a:r>
            <a:r>
              <a:rPr lang="he-IL" sz="2800" dirty="0"/>
              <a:t>מִדְבַּ֥ר יְרוּאֵֽל‎</a:t>
            </a:r>
            <a:r>
              <a:rPr lang="en-US" sz="2800" dirty="0"/>
              <a:t>‏</a:t>
            </a:r>
            <a:r>
              <a:rPr lang="he-IL" sz="2800" dirty="0"/>
              <a:t>׃</a:t>
            </a:r>
          </a:p>
          <a:p>
            <a:endParaRPr lang="he-IL" dirty="0"/>
          </a:p>
        </p:txBody>
      </p:sp>
    </p:spTree>
    <p:extLst>
      <p:ext uri="{BB962C8B-B14F-4D97-AF65-F5344CB8AC3E}">
        <p14:creationId xmlns:p14="http://schemas.microsoft.com/office/powerpoint/2010/main" val="38916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תשובת אלוהים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106772"/>
          </a:xfrm>
        </p:spPr>
        <p:txBody>
          <a:bodyPr>
            <a:noAutofit/>
          </a:bodyPr>
          <a:lstStyle/>
          <a:p>
            <a:pPr marL="0" indent="0">
              <a:buNone/>
            </a:pPr>
            <a:r>
              <a:rPr lang="he-IL" sz="2800" dirty="0"/>
              <a:t>דבהי"ב כ' 14-19:</a:t>
            </a:r>
          </a:p>
          <a:p>
            <a:pPr marL="0" indent="0">
              <a:buNone/>
            </a:pPr>
            <a:r>
              <a:rPr lang="he-IL" sz="2800" dirty="0"/>
              <a:t>‎‎17‏ לֹ֥א לָכֶ֖ם לְהִלָּחֵ֣ם </a:t>
            </a:r>
            <a:r>
              <a:rPr lang="en-US" sz="2800" dirty="0"/>
              <a:t>‏</a:t>
            </a:r>
            <a:r>
              <a:rPr lang="he-IL" sz="2800" dirty="0"/>
              <a:t>בָּזֹ֑את הִתְיַצְּב֣וּ עִמְד֡וּ</a:t>
            </a:r>
            <a:r>
              <a:rPr lang="en-US" sz="2800" dirty="0"/>
              <a:t>‏ </a:t>
            </a:r>
            <a:r>
              <a:rPr lang="he-IL" sz="2800" dirty="0"/>
              <a:t>וּרְא֣וּ אֶת־יְשׁוּעַת֩ יְהוָ֨ה עִמָּכֶ֜ם יְהוּדָ֣ה וִֽירוּשָׁלִַ֗ם אַל־תִּֽירְאוּ֙ וְאַל־תֵּחַ֔תּוּ מָחָר֙ צְא֣וּ לִפְנֵיהֶ֔ם וַיהוָ֖ה עִמָּכֶֽם׃ ‎18‏ וַיִּקֹּ֧ד יְהוֹשָׁפָ֛ט אַפַּ֖יִם אָ֑רְצָה וְכָל־יְהוּדָ֞ה וְיֹשְׁבֵ֣י יְרוּשָׁלִַ֗ם נָֽפְלוּ֙ לִפְנֵ֣י יְהוָ֔ה לְהִֽשְׁתַּחֲוֹ֖ת לַיהוָֽה׃ ‎19‏ וַיָּקֻ֧מוּ הַלְוִיִּ֛ם מִן־בְּנֵ֥י הַקְּהָתִ֖ים וּמִן־בְּנֵ֣י הַקָּרְחִ֑ים לְהַלֵּ֗ל לַיהוָה֙ אֱלֹהֵ֣י יִשְׂרָאֵ֔ל בְּק֥וֹל גָּד֖וֹל לְמָֽעְלָה</a:t>
            </a:r>
            <a:endParaRPr lang="he-IL" dirty="0"/>
          </a:p>
        </p:txBody>
      </p:sp>
    </p:spTree>
    <p:extLst>
      <p:ext uri="{BB962C8B-B14F-4D97-AF65-F5344CB8AC3E}">
        <p14:creationId xmlns:p14="http://schemas.microsoft.com/office/powerpoint/2010/main" val="22460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תשובת אלוהים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rmAutofit/>
          </a:bodyPr>
          <a:lstStyle/>
          <a:p>
            <a:r>
              <a:rPr lang="he-IL" sz="2400" dirty="0"/>
              <a:t>אלוהים לא מבזבז זמן ומיד שולח תשובה</a:t>
            </a:r>
          </a:p>
          <a:p>
            <a:r>
              <a:rPr lang="he-IL" sz="2400" dirty="0"/>
              <a:t>"המלחמה היא שלי – לא שלכם"</a:t>
            </a:r>
          </a:p>
          <a:p>
            <a:r>
              <a:rPr lang="he-IL" sz="2400" dirty="0"/>
              <a:t>אתם צריכים לצאת מולם ולראות את הפועל שלי</a:t>
            </a:r>
          </a:p>
          <a:p>
            <a:endParaRPr lang="he-IL" sz="2400" dirty="0"/>
          </a:p>
          <a:p>
            <a:r>
              <a:rPr lang="he-IL" sz="2400" dirty="0"/>
              <a:t>תשובה חדה וברורה – אבל דורשת אמונה</a:t>
            </a:r>
          </a:p>
        </p:txBody>
      </p:sp>
    </p:spTree>
    <p:extLst>
      <p:ext uri="{BB962C8B-B14F-4D97-AF65-F5344CB8AC3E}">
        <p14:creationId xmlns:p14="http://schemas.microsoft.com/office/powerpoint/2010/main" val="25079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תגובת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3907990"/>
          </a:xfrm>
        </p:spPr>
        <p:txBody>
          <a:bodyPr>
            <a:normAutofit/>
          </a:bodyPr>
          <a:lstStyle/>
          <a:p>
            <a:r>
              <a:rPr lang="he-IL" sz="2800" dirty="0"/>
              <a:t>דבהי"ב כ' 20-22:</a:t>
            </a:r>
          </a:p>
          <a:p>
            <a:r>
              <a:rPr lang="he-IL" sz="2800" dirty="0"/>
              <a:t>20‏ וַיַּשְׁכִּ֣ימוּ בַבֹּ֔קֶר וַיֵּצְא֖וּ לְמִדְבַּ֣ר תְּק֑וֹעַ וּבְצֵאתָ֞ם עָמַ֣ד יְהוֹשָׁפָ֗ט וַיֹּ֙אמֶר֙ שְׁמָע֗וּנִי יְהוּדָה֙ וְיֹשְׁבֵ֣י יְרוּשָׁלִַ֔ם הַאֲמִ֜ינוּ בַּיהוָ֤ה אֱלֹהֵיכֶם֙ וְתֵ֣אָמֵ֔נוּ הַאֲמִ֥ינוּ בִנְבִיאָ֖יו וְהַצְלִֽיחוּ׃ ‎21‏ וַיִּוָּעַץ֙ אֶל־הָעָ֔ם וַיַּעֲמֵ֤ד מְשֹֽׁרֲרִים֙ לַיהוָ֔ה וּֽמְהַֽלְלִ֖ים לְהַדְרַת־קֹ֑דֶשׁ בְּצֵאת֙ לִפְנֵ֣י הֶֽחָל֔וּץ וְאֹֽמְרִים֙ הוֹד֣וּ לַיהוָ֔ה כִּ֥י לְעוֹלָ֖ם חַסְדּֽוֹ׃ ‎22‏ וּבְעֵת֩ הֵחֵ֨לּוּ בְרִנָּ֜ה וּתְהִלָּ֗ה נָתַ֣ן יְהוָ֣ה ׀ מְ֠אָֽרְבִים עַל־בְּנֵ֨י עַמּ֜וֹן מוֹאָ֧ב וְהַר־שֵׂעִ֛יר הַבָּאִ֥ים לִֽיהוּדָ֖ה וַיִּנָּגֵֽפוּ׃</a:t>
            </a:r>
          </a:p>
          <a:p>
            <a:endParaRPr lang="he-IL" dirty="0"/>
          </a:p>
        </p:txBody>
      </p:sp>
    </p:spTree>
    <p:extLst>
      <p:ext uri="{BB962C8B-B14F-4D97-AF65-F5344CB8AC3E}">
        <p14:creationId xmlns:p14="http://schemas.microsoft.com/office/powerpoint/2010/main" val="20619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266" y="2824222"/>
            <a:ext cx="3390928" cy="2529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תגובת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4317001" y="1889552"/>
            <a:ext cx="7188910" cy="4053764"/>
          </a:xfrm>
        </p:spPr>
        <p:txBody>
          <a:bodyPr>
            <a:normAutofit/>
          </a:bodyPr>
          <a:lstStyle/>
          <a:p>
            <a:r>
              <a:rPr lang="he-IL" sz="2400" dirty="0"/>
              <a:t>יהושפט מאמין בלב שלם – שאם אלוהים הבטיח הוא יקיים</a:t>
            </a:r>
          </a:p>
          <a:p>
            <a:r>
              <a:rPr lang="he-IL" sz="2400" dirty="0"/>
              <a:t>כמה חזק הוא מאמין?</a:t>
            </a:r>
          </a:p>
          <a:p>
            <a:r>
              <a:rPr lang="he-IL" sz="2400" dirty="0"/>
              <a:t>הוא שם לפני הכח הצבאי הראשון את צוות ההלל</a:t>
            </a:r>
          </a:p>
          <a:p>
            <a:r>
              <a:rPr lang="he-IL" sz="2400" dirty="0"/>
              <a:t>מה אפשר לעשות עם צוות הלל מול אוייב???</a:t>
            </a:r>
          </a:p>
          <a:p>
            <a:r>
              <a:rPr lang="he-IL" sz="2400" dirty="0"/>
              <a:t>מבחינה רציונאלית  - זו התאבדות מוחלטת</a:t>
            </a:r>
          </a:p>
          <a:p>
            <a:r>
              <a:rPr lang="he-IL" sz="2400" dirty="0"/>
              <a:t>מבחינה רוחנית – זו המלחמה האמיתית</a:t>
            </a:r>
          </a:p>
          <a:p>
            <a:r>
              <a:rPr lang="he-IL" sz="2400" dirty="0"/>
              <a:t>יהושפט מחליט להאמין וסוחף את העם אחריו</a:t>
            </a:r>
          </a:p>
          <a:p>
            <a:pPr lvl="1"/>
            <a:endParaRPr lang="he-IL" dirty="0"/>
          </a:p>
        </p:txBody>
      </p:sp>
      <p:grpSp>
        <p:nvGrpSpPr>
          <p:cNvPr id="12" name="Group 11"/>
          <p:cNvGrpSpPr/>
          <p:nvPr/>
        </p:nvGrpSpPr>
        <p:grpSpPr>
          <a:xfrm>
            <a:off x="649099" y="2420913"/>
            <a:ext cx="3853095" cy="3291126"/>
            <a:chOff x="149577" y="3091274"/>
            <a:chExt cx="4407967" cy="3563152"/>
          </a:xfrm>
        </p:grpSpPr>
        <p:pic>
          <p:nvPicPr>
            <p:cNvPr id="9" name="Picture 8"/>
            <p:cNvPicPr>
              <a:picLocks noChangeAspect="1"/>
            </p:cNvPicPr>
            <p:nvPr/>
          </p:nvPicPr>
          <p:blipFill>
            <a:blip r:embed="rId4"/>
            <a:stretch>
              <a:fillRect/>
            </a:stretch>
          </p:blipFill>
          <p:spPr>
            <a:xfrm>
              <a:off x="149577" y="3091274"/>
              <a:ext cx="4407967" cy="1424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151098" y="4569748"/>
              <a:ext cx="4406446" cy="2084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5398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פעולת אלוהים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rmAutofit/>
          </a:bodyPr>
          <a:lstStyle/>
          <a:p>
            <a:r>
              <a:rPr lang="he-IL" sz="2400" dirty="0"/>
              <a:t>ברגע שההלל התחיל – אלוהים פעל</a:t>
            </a:r>
          </a:p>
          <a:p>
            <a:r>
              <a:rPr lang="he-IL" sz="2400" dirty="0"/>
              <a:t>האוייבים הרגו אחד את השני והתחילו לברוח</a:t>
            </a:r>
          </a:p>
          <a:p>
            <a:endParaRPr lang="he-IL" sz="2400" dirty="0"/>
          </a:p>
          <a:p>
            <a:r>
              <a:rPr lang="he-IL" sz="2400" dirty="0"/>
              <a:t>סדר הגודל - איסוף השלל לקח 3 ימים שלמים</a:t>
            </a:r>
          </a:p>
        </p:txBody>
      </p:sp>
    </p:spTree>
    <p:extLst>
      <p:ext uri="{BB962C8B-B14F-4D97-AF65-F5344CB8AC3E}">
        <p14:creationId xmlns:p14="http://schemas.microsoft.com/office/powerpoint/2010/main" val="10656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סיכום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567326" y="1990906"/>
            <a:ext cx="9603275" cy="4053764"/>
          </a:xfrm>
        </p:spPr>
        <p:txBody>
          <a:bodyPr>
            <a:noAutofit/>
          </a:bodyPr>
          <a:lstStyle/>
          <a:p>
            <a:r>
              <a:rPr lang="he-IL" sz="2400" dirty="0"/>
              <a:t>מה קרה לנו פה?</a:t>
            </a:r>
          </a:p>
          <a:p>
            <a:r>
              <a:rPr lang="he-IL" sz="2400" dirty="0"/>
              <a:t>איך יהושפט החליט להתמודד עם הסיטואציה שנקלע אליה?</a:t>
            </a:r>
          </a:p>
        </p:txBody>
      </p:sp>
    </p:spTree>
    <p:extLst>
      <p:ext uri="{BB962C8B-B14F-4D97-AF65-F5344CB8AC3E}">
        <p14:creationId xmlns:p14="http://schemas.microsoft.com/office/powerpoint/2010/main" val="6057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סיכום - </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567326" y="1990906"/>
            <a:ext cx="9603275" cy="4053764"/>
          </a:xfrm>
        </p:spPr>
        <p:txBody>
          <a:bodyPr>
            <a:noAutofit/>
          </a:bodyPr>
          <a:lstStyle/>
          <a:p>
            <a:r>
              <a:rPr lang="he-IL" sz="2400" b="1" u="sng" dirty="0"/>
              <a:t>יהושפט עשה 5 דברים:</a:t>
            </a:r>
          </a:p>
          <a:p>
            <a:pPr marL="457200" lvl="0" indent="-457200">
              <a:buFont typeface="+mj-lt"/>
              <a:buAutoNum type="arabicPeriod"/>
            </a:pPr>
            <a:r>
              <a:rPr lang="he-IL" sz="2400" b="1" dirty="0"/>
              <a:t>פונה לאלוהים</a:t>
            </a:r>
            <a:endParaRPr lang="en-US" sz="2400" b="1" dirty="0"/>
          </a:p>
          <a:p>
            <a:pPr marL="457200" lvl="0" indent="-457200">
              <a:buFont typeface="+mj-lt"/>
              <a:buAutoNum type="arabicPeriod"/>
            </a:pPr>
            <a:r>
              <a:rPr lang="he-IL" sz="2400" b="1" dirty="0"/>
              <a:t>מבקש תפילה וצום מהעם</a:t>
            </a:r>
            <a:endParaRPr lang="en-US" sz="2400" b="1" dirty="0"/>
          </a:p>
          <a:p>
            <a:pPr marL="457200" lvl="0" indent="-457200">
              <a:buFont typeface="+mj-lt"/>
              <a:buAutoNum type="arabicPeriod"/>
            </a:pPr>
            <a:r>
              <a:rPr lang="he-IL" sz="2400" b="1" dirty="0"/>
              <a:t>משפיל את עצמו בפני אלוהים והעם ומודה בחולשה שלו</a:t>
            </a:r>
          </a:p>
          <a:p>
            <a:pPr marL="457200" lvl="0" indent="-457200">
              <a:buFont typeface="+mj-lt"/>
              <a:buAutoNum type="arabicPeriod"/>
            </a:pPr>
            <a:r>
              <a:rPr lang="he-IL" sz="2400" b="1" dirty="0"/>
              <a:t>בוחר להאמין</a:t>
            </a:r>
            <a:endParaRPr lang="en-US" sz="2400" b="1" dirty="0"/>
          </a:p>
          <a:p>
            <a:pPr marL="457200" lvl="0" indent="-457200">
              <a:buFont typeface="+mj-lt"/>
              <a:buAutoNum type="arabicPeriod"/>
            </a:pPr>
            <a:r>
              <a:rPr lang="he-IL" sz="2400" b="1" dirty="0"/>
              <a:t>בוחר להלל</a:t>
            </a:r>
            <a:endParaRPr lang="en-US" sz="2400" b="1" dirty="0"/>
          </a:p>
          <a:p>
            <a:pPr marL="457200" indent="-457200">
              <a:buFont typeface="+mj-lt"/>
              <a:buAutoNum type="arabicPeriod"/>
            </a:pPr>
            <a:endParaRPr lang="he-IL" sz="2400" dirty="0"/>
          </a:p>
        </p:txBody>
      </p:sp>
    </p:spTree>
    <p:extLst>
      <p:ext uri="{BB962C8B-B14F-4D97-AF65-F5344CB8AC3E}">
        <p14:creationId xmlns:p14="http://schemas.microsoft.com/office/powerpoint/2010/main" val="184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יהושפט - רקע</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p:txBody>
          <a:bodyPr>
            <a:normAutofit/>
          </a:bodyPr>
          <a:lstStyle/>
          <a:p>
            <a:r>
              <a:rPr lang="he-IL" sz="2400" dirty="0"/>
              <a:t>מלך יהודה </a:t>
            </a:r>
            <a:r>
              <a:rPr lang="he-IL" sz="2400" dirty="0">
                <a:latin typeface="Calibri" panose="020F0502020204030204" pitchFamily="34" charset="0"/>
                <a:ea typeface="Calibri" panose="020F0502020204030204" pitchFamily="34" charset="0"/>
              </a:rPr>
              <a:t>בסביבות שנת 870 לפני הספירה</a:t>
            </a:r>
          </a:p>
          <a:p>
            <a:r>
              <a:rPr lang="he-IL" sz="2400" dirty="0"/>
              <a:t>הנכד של הנכד של שלמה המלך</a:t>
            </a:r>
          </a:p>
          <a:p>
            <a:r>
              <a:rPr lang="he-IL" sz="2400" dirty="0">
                <a:latin typeface="Calibri" panose="020F0502020204030204" pitchFamily="34" charset="0"/>
                <a:ea typeface="Calibri" panose="020F0502020204030204" pitchFamily="34" charset="0"/>
              </a:rPr>
              <a:t>אחאב היה מלך ישראל בזמנו</a:t>
            </a:r>
          </a:p>
          <a:p>
            <a:r>
              <a:rPr lang="he-IL" sz="2400" dirty="0"/>
              <a:t>מָלַךְ בזמן שאליהו ואלישע ניבאו על ממלכת ישראל</a:t>
            </a:r>
          </a:p>
        </p:txBody>
      </p:sp>
    </p:spTree>
    <p:extLst>
      <p:ext uri="{BB962C8B-B14F-4D97-AF65-F5344CB8AC3E}">
        <p14:creationId xmlns:p14="http://schemas.microsoft.com/office/powerpoint/2010/main" val="34832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יישום – מה רלוונטי אלינו??</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Autofit/>
          </a:bodyPr>
          <a:lstStyle/>
          <a:p>
            <a:r>
              <a:rPr lang="he-IL" sz="2400" dirty="0"/>
              <a:t>איך להתמודד עם אתגר בלתי אפשרי</a:t>
            </a:r>
          </a:p>
          <a:p>
            <a:r>
              <a:rPr lang="he-IL" sz="2400" dirty="0"/>
              <a:t>החשיבות של ההלל בעיני אלוהים</a:t>
            </a:r>
            <a:endParaRPr lang="he-IL" sz="2400" b="1" dirty="0"/>
          </a:p>
          <a:p>
            <a:endParaRPr lang="he-IL" sz="2400" b="1" dirty="0"/>
          </a:p>
          <a:p>
            <a:endParaRPr lang="en-US" sz="2400" b="1" dirty="0"/>
          </a:p>
          <a:p>
            <a:pPr marL="0" indent="0">
              <a:buNone/>
            </a:pPr>
            <a:endParaRPr lang="he-IL" sz="2400" dirty="0"/>
          </a:p>
        </p:txBody>
      </p:sp>
    </p:spTree>
    <p:extLst>
      <p:ext uri="{BB962C8B-B14F-4D97-AF65-F5344CB8AC3E}">
        <p14:creationId xmlns:p14="http://schemas.microsoft.com/office/powerpoint/2010/main" val="4797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יישום – מה רלוונטי אלינו??</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Autofit/>
          </a:bodyPr>
          <a:lstStyle/>
          <a:p>
            <a:r>
              <a:rPr lang="he-IL" sz="2400" b="1" u="sng" dirty="0"/>
              <a:t>התמודדות עם אתגר:</a:t>
            </a:r>
          </a:p>
          <a:p>
            <a:pPr marL="457200" lvl="0" indent="-457200">
              <a:buFont typeface="+mj-lt"/>
              <a:buAutoNum type="arabicPeriod"/>
            </a:pPr>
            <a:r>
              <a:rPr lang="he-IL" sz="2400" b="1" dirty="0"/>
              <a:t>לפנות לאלוהים</a:t>
            </a:r>
            <a:endParaRPr lang="en-US" sz="2400" b="1" dirty="0"/>
          </a:p>
          <a:p>
            <a:pPr marL="457200" lvl="0" indent="-457200">
              <a:buFont typeface="+mj-lt"/>
              <a:buAutoNum type="arabicPeriod"/>
            </a:pPr>
            <a:r>
              <a:rPr lang="he-IL" sz="2400" b="1" dirty="0"/>
              <a:t>לבקש תפילה מאחים ואחיות באמונה</a:t>
            </a:r>
            <a:endParaRPr lang="en-US" sz="2400" b="1" dirty="0"/>
          </a:p>
          <a:p>
            <a:pPr marL="457200" lvl="0" indent="-457200">
              <a:buFont typeface="+mj-lt"/>
              <a:buAutoNum type="arabicPeriod"/>
            </a:pPr>
            <a:r>
              <a:rPr lang="he-IL" sz="2400" b="1" dirty="0"/>
              <a:t>להודות שאנחנו לא מסוגלים לבד (בלב ולפעמים בפומבי)</a:t>
            </a:r>
          </a:p>
          <a:p>
            <a:pPr marL="457200" lvl="0" indent="-457200">
              <a:buFont typeface="+mj-lt"/>
              <a:buAutoNum type="arabicPeriod"/>
            </a:pPr>
            <a:r>
              <a:rPr lang="he-IL" sz="2400" b="1" dirty="0"/>
              <a:t>לבחור להאמין</a:t>
            </a:r>
            <a:endParaRPr lang="en-US" sz="2400" b="1" dirty="0"/>
          </a:p>
          <a:p>
            <a:pPr marL="457200" lvl="0" indent="-457200">
              <a:buFont typeface="+mj-lt"/>
              <a:buAutoNum type="arabicPeriod"/>
            </a:pPr>
            <a:r>
              <a:rPr lang="he-IL" sz="2400" b="1" dirty="0"/>
              <a:t>לבחור להלל</a:t>
            </a:r>
            <a:endParaRPr lang="en-US" sz="2400" b="1" dirty="0"/>
          </a:p>
          <a:p>
            <a:endParaRPr lang="he-IL" sz="2400" b="1" dirty="0"/>
          </a:p>
          <a:p>
            <a:endParaRPr lang="he-IL" sz="2400" b="1" dirty="0"/>
          </a:p>
          <a:p>
            <a:endParaRPr lang="en-US" sz="2400" b="1" dirty="0"/>
          </a:p>
          <a:p>
            <a:pPr marL="0" indent="0">
              <a:buNone/>
            </a:pPr>
            <a:endParaRPr lang="he-IL" sz="2400" dirty="0"/>
          </a:p>
        </p:txBody>
      </p:sp>
    </p:spTree>
    <p:extLst>
      <p:ext uri="{BB962C8B-B14F-4D97-AF65-F5344CB8AC3E}">
        <p14:creationId xmlns:p14="http://schemas.microsoft.com/office/powerpoint/2010/main" val="2941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יישום – מה רלוונטי אלינו??</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Autofit/>
          </a:bodyPr>
          <a:lstStyle/>
          <a:p>
            <a:r>
              <a:rPr lang="he-IL" sz="2400" b="1" dirty="0"/>
              <a:t>חשיבות ההלל בעיני אלוהים:</a:t>
            </a:r>
          </a:p>
          <a:p>
            <a:pPr lvl="1"/>
            <a:r>
              <a:rPr lang="he-IL" sz="2200" dirty="0"/>
              <a:t>ההלל הוא נשק רוחני</a:t>
            </a:r>
          </a:p>
          <a:p>
            <a:pPr lvl="1"/>
            <a:r>
              <a:rPr lang="he-IL" sz="2200" dirty="0"/>
              <a:t>מסיט את המבט מהצרה אל ישוע</a:t>
            </a:r>
          </a:p>
          <a:p>
            <a:pPr lvl="1"/>
            <a:r>
              <a:rPr lang="he-IL" sz="2200" dirty="0"/>
              <a:t>מזכיר לנו את הבטחות אלוהים</a:t>
            </a:r>
          </a:p>
          <a:p>
            <a:pPr lvl="1"/>
            <a:r>
              <a:rPr lang="he-IL" sz="2200" dirty="0"/>
              <a:t>מהווה הכרזת אמונה</a:t>
            </a:r>
          </a:p>
          <a:p>
            <a:r>
              <a:rPr lang="he-IL" sz="2400" dirty="0"/>
              <a:t>אלוהים לא מתעלם מהלל (!)</a:t>
            </a:r>
          </a:p>
          <a:p>
            <a:endParaRPr lang="he-IL" sz="2400" dirty="0"/>
          </a:p>
          <a:p>
            <a:endParaRPr lang="he-IL" sz="2400" b="1" dirty="0"/>
          </a:p>
          <a:p>
            <a:endParaRPr lang="he-IL" sz="2400" b="1" dirty="0"/>
          </a:p>
          <a:p>
            <a:endParaRPr lang="en-US" sz="2400" b="1" dirty="0"/>
          </a:p>
          <a:p>
            <a:pPr marL="0" indent="0">
              <a:buNone/>
            </a:pPr>
            <a:endParaRPr lang="he-IL" sz="2400" dirty="0"/>
          </a:p>
        </p:txBody>
      </p:sp>
      <p:sp>
        <p:nvSpPr>
          <p:cNvPr id="4" name="Rounded Rectangle 3"/>
          <p:cNvSpPr/>
          <p:nvPr/>
        </p:nvSpPr>
        <p:spPr>
          <a:xfrm>
            <a:off x="1134320" y="5220183"/>
            <a:ext cx="10440364" cy="1078250"/>
          </a:xfrm>
          <a:prstGeom prst="roundRect">
            <a:avLst/>
          </a:prstGeom>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600" b="1" dirty="0">
                <a:effectLst>
                  <a:outerShdw blurRad="38100" dist="38100" dir="2700000" algn="tl">
                    <a:srgbClr val="000000">
                      <a:alpha val="43137"/>
                    </a:srgbClr>
                  </a:outerShdw>
                </a:effectLst>
              </a:rPr>
              <a:t>השאלה שנשאלת היא איך </a:t>
            </a:r>
            <a:r>
              <a:rPr lang="he-IL" sz="2600" b="1" u="sng" dirty="0">
                <a:effectLst>
                  <a:outerShdw blurRad="38100" dist="38100" dir="2700000" algn="tl">
                    <a:srgbClr val="000000">
                      <a:alpha val="43137"/>
                    </a:srgbClr>
                  </a:outerShdw>
                </a:effectLst>
              </a:rPr>
              <a:t>אנחנו</a:t>
            </a:r>
            <a:r>
              <a:rPr lang="he-IL" sz="2600" b="1" dirty="0">
                <a:effectLst>
                  <a:outerShdw blurRad="38100" dist="38100" dir="2700000" algn="tl">
                    <a:srgbClr val="000000">
                      <a:alpha val="43137"/>
                    </a:srgbClr>
                  </a:outerShdw>
                </a:effectLst>
              </a:rPr>
              <a:t> נבחר להתמודד עם האתגר הבא שלנו?</a:t>
            </a:r>
          </a:p>
        </p:txBody>
      </p:sp>
    </p:spTree>
    <p:extLst>
      <p:ext uri="{BB962C8B-B14F-4D97-AF65-F5344CB8AC3E}">
        <p14:creationId xmlns:p14="http://schemas.microsoft.com/office/powerpoint/2010/main" val="19343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יישום – מה רלוונטי אלינו??</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02480"/>
            <a:ext cx="9603275" cy="4053764"/>
          </a:xfrm>
        </p:spPr>
        <p:txBody>
          <a:bodyPr>
            <a:normAutofit/>
          </a:bodyPr>
          <a:lstStyle/>
          <a:p>
            <a:pPr marL="0" indent="0" algn="ctr">
              <a:buNone/>
            </a:pPr>
            <a:endParaRPr lang="he-IL" sz="4000" dirty="0"/>
          </a:p>
          <a:p>
            <a:pPr marL="0" indent="0" algn="ctr">
              <a:buNone/>
            </a:pPr>
            <a:r>
              <a:rPr lang="he-IL" sz="4000" dirty="0">
                <a:effectLst>
                  <a:outerShdw blurRad="38100" dist="38100" dir="2700000" algn="tl">
                    <a:srgbClr val="000000">
                      <a:alpha val="43137"/>
                    </a:srgbClr>
                  </a:outerShdw>
                </a:effectLst>
              </a:rPr>
              <a:t>"כִּ֣י </a:t>
            </a:r>
            <a:r>
              <a:rPr lang="he-IL" sz="4000" b="1" dirty="0">
                <a:effectLst>
                  <a:outerShdw blurRad="38100" dist="38100" dir="2700000" algn="tl">
                    <a:srgbClr val="000000">
                      <a:alpha val="43137"/>
                    </a:srgbClr>
                  </a:outerShdw>
                </a:effectLst>
              </a:rPr>
              <a:t>אֵ֥ין בָּ֨נוּ֙ כֹּ֔חַ </a:t>
            </a:r>
            <a:r>
              <a:rPr lang="he-IL" sz="4000" dirty="0">
                <a:effectLst>
                  <a:outerShdw blurRad="38100" dist="38100" dir="2700000" algn="tl">
                    <a:srgbClr val="000000">
                      <a:alpha val="43137"/>
                    </a:srgbClr>
                  </a:outerShdw>
                </a:effectLst>
              </a:rPr>
              <a:t>לִ֠פְנֵי הֶהָמ֥וֹן הָרָ֛ב הַזֶּ֖ה הַבָּ֣א עָלֵ֑ינוּ וַאֲנַ֗חְנוּ לֹ֤א נֵדַע֙ מַֽה־נַּעֲשֶׂ֔ה </a:t>
            </a:r>
            <a:r>
              <a:rPr lang="he-IL" sz="4000" b="1" dirty="0">
                <a:effectLst>
                  <a:outerShdw blurRad="38100" dist="38100" dir="2700000" algn="tl">
                    <a:srgbClr val="000000">
                      <a:alpha val="43137"/>
                    </a:srgbClr>
                  </a:outerShdw>
                </a:effectLst>
              </a:rPr>
              <a:t>כִּ֥י עָלֶ֖יךָ עֵינֵֽינוּ</a:t>
            </a:r>
            <a:r>
              <a:rPr lang="he-IL" sz="4000" dirty="0">
                <a:effectLst>
                  <a:outerShdw blurRad="38100" dist="38100" dir="2700000" algn="tl">
                    <a:srgbClr val="000000">
                      <a:alpha val="43137"/>
                    </a:srgbClr>
                  </a:outerShdw>
                </a:effectLst>
              </a:rPr>
              <a:t>׃"</a:t>
            </a:r>
          </a:p>
          <a:p>
            <a:pPr marL="0" indent="0" algn="ctr">
              <a:buNone/>
            </a:pPr>
            <a:r>
              <a:rPr lang="he-IL" sz="3200" dirty="0">
                <a:effectLst>
                  <a:outerShdw blurRad="38100" dist="38100" dir="2700000" algn="tl">
                    <a:srgbClr val="000000">
                      <a:alpha val="43137"/>
                    </a:srgbClr>
                  </a:outerShdw>
                </a:effectLst>
              </a:rPr>
              <a:t>דברי הימים ב' כ' 12</a:t>
            </a:r>
            <a:endParaRPr lang="en-US" sz="3200" dirty="0">
              <a:effectLst>
                <a:outerShdw blurRad="38100" dist="38100" dir="2700000" algn="tl">
                  <a:srgbClr val="000000">
                    <a:alpha val="43137"/>
                  </a:srgbClr>
                </a:outerShdw>
              </a:effectLst>
            </a:endParaRPr>
          </a:p>
          <a:p>
            <a:pPr marL="0" indent="0">
              <a:buNone/>
            </a:pPr>
            <a:endParaRPr lang="he-IL" b="1" dirty="0"/>
          </a:p>
          <a:p>
            <a:endParaRPr lang="he-IL" b="1" dirty="0"/>
          </a:p>
          <a:p>
            <a:endParaRPr lang="en-US" b="1" dirty="0"/>
          </a:p>
          <a:p>
            <a:pPr marL="0" indent="0">
              <a:buNone/>
            </a:pPr>
            <a:endParaRPr lang="he-IL" dirty="0"/>
          </a:p>
        </p:txBody>
      </p:sp>
    </p:spTree>
    <p:extLst>
      <p:ext uri="{BB962C8B-B14F-4D97-AF65-F5344CB8AC3E}">
        <p14:creationId xmlns:p14="http://schemas.microsoft.com/office/powerpoint/2010/main" val="170911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יהושפט - רקע</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p:txBody>
          <a:bodyPr>
            <a:normAutofit/>
          </a:bodyPr>
          <a:lstStyle/>
          <a:p>
            <a:r>
              <a:rPr lang="he-IL" sz="2400" dirty="0"/>
              <a:t>התחלה ממש טובה</a:t>
            </a:r>
          </a:p>
          <a:p>
            <a:r>
              <a:rPr lang="he-IL" sz="2400" dirty="0"/>
              <a:t>עבד את אלוהים</a:t>
            </a:r>
          </a:p>
          <a:p>
            <a:r>
              <a:rPr lang="he-IL" sz="2400" dirty="0"/>
              <a:t>נלחם בעבודת האלילים</a:t>
            </a:r>
          </a:p>
          <a:p>
            <a:r>
              <a:rPr lang="he-IL" sz="2400" dirty="0"/>
              <a:t>לימד את דבר ה' בממלכה</a:t>
            </a:r>
          </a:p>
          <a:p>
            <a:r>
              <a:rPr lang="he-IL" sz="2400" dirty="0"/>
              <a:t>אלוהים הטיל פחד על העמים השכנים</a:t>
            </a:r>
          </a:p>
        </p:txBody>
      </p:sp>
    </p:spTree>
    <p:extLst>
      <p:ext uri="{BB962C8B-B14F-4D97-AF65-F5344CB8AC3E}">
        <p14:creationId xmlns:p14="http://schemas.microsoft.com/office/powerpoint/2010/main" val="21787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שינוי כיוון</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4282633" y="2015732"/>
            <a:ext cx="6772221" cy="4186285"/>
          </a:xfrm>
        </p:spPr>
        <p:txBody>
          <a:bodyPr>
            <a:noAutofit/>
          </a:bodyPr>
          <a:lstStyle/>
          <a:p>
            <a:r>
              <a:rPr lang="he-IL" sz="2400" dirty="0"/>
              <a:t>הכל היה טוב עד ש.....</a:t>
            </a:r>
          </a:p>
          <a:p>
            <a:r>
              <a:rPr lang="he-IL" sz="2400" dirty="0"/>
              <a:t>יהושפט כורת ברית עם אחאב</a:t>
            </a:r>
          </a:p>
          <a:p>
            <a:r>
              <a:rPr lang="he-IL" sz="2400" dirty="0"/>
              <a:t>מחתן את בנו הבכור עם עתליה בת אחאב</a:t>
            </a:r>
          </a:p>
          <a:p>
            <a:r>
              <a:rPr lang="he-IL" sz="2400" dirty="0"/>
              <a:t>יהושפט נגרר אחרי אחאב למלחמה בניגוד לרצון ה'</a:t>
            </a:r>
          </a:p>
          <a:p>
            <a:r>
              <a:rPr lang="he-IL" sz="2400" dirty="0"/>
              <a:t>ישראל ויהודה מפסידים</a:t>
            </a:r>
          </a:p>
          <a:p>
            <a:r>
              <a:rPr lang="he-IL" sz="2400" dirty="0"/>
              <a:t>אלוהים נוזף ביהושפט</a:t>
            </a:r>
          </a:p>
          <a:p>
            <a:r>
              <a:rPr lang="he-IL" sz="2400" dirty="0"/>
              <a:t>יהושפט חוזר בתשובה ומחזק את עבודת ה' בממלכה</a:t>
            </a:r>
          </a:p>
        </p:txBody>
      </p:sp>
      <p:pic>
        <p:nvPicPr>
          <p:cNvPr id="4" name="Picture 3"/>
          <p:cNvPicPr>
            <a:picLocks noChangeAspect="1"/>
          </p:cNvPicPr>
          <p:nvPr/>
        </p:nvPicPr>
        <p:blipFill>
          <a:blip r:embed="rId2"/>
          <a:stretch>
            <a:fillRect/>
          </a:stretch>
        </p:blipFill>
        <p:spPr>
          <a:xfrm>
            <a:off x="409088" y="2015732"/>
            <a:ext cx="4105039" cy="3908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39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שינוי כיוון</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4282633" y="2015732"/>
            <a:ext cx="6772221" cy="4186285"/>
          </a:xfrm>
        </p:spPr>
        <p:txBody>
          <a:bodyPr>
            <a:noAutofit/>
          </a:bodyPr>
          <a:lstStyle/>
          <a:p>
            <a:r>
              <a:rPr lang="he-IL" sz="2400" dirty="0"/>
              <a:t>השלום בגבולות יהודה מופר ועמים יוצאים כנגדה</a:t>
            </a:r>
          </a:p>
        </p:txBody>
      </p:sp>
      <p:pic>
        <p:nvPicPr>
          <p:cNvPr id="4" name="Picture 3"/>
          <p:cNvPicPr>
            <a:picLocks noChangeAspect="1"/>
          </p:cNvPicPr>
          <p:nvPr/>
        </p:nvPicPr>
        <p:blipFill>
          <a:blip r:embed="rId2"/>
          <a:stretch>
            <a:fillRect/>
          </a:stretch>
        </p:blipFill>
        <p:spPr>
          <a:xfrm>
            <a:off x="409088" y="2015732"/>
            <a:ext cx="4105039" cy="3908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367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דברי הימים ב' כ' 1-2</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p:txBody>
          <a:bodyPr/>
          <a:lstStyle/>
          <a:p>
            <a:pPr marL="0" indent="0" algn="ctr">
              <a:buNone/>
            </a:pPr>
            <a:r>
              <a:rPr lang="he-IL" dirty="0"/>
              <a:t>‏</a:t>
            </a:r>
            <a:r>
              <a:rPr lang="he-IL" sz="4000" dirty="0"/>
              <a:t>וַיְהִ֣י אַֽחֲרֵיכֵ֡ן בָּ֣אוּ בְנֵי־מוֹאָב֩ וּבְנֵ֨י עַמּ֜וֹן וְעִמָּהֶ֧ם ׀ מֵֽהָעַמּוֹנִ֛ים </a:t>
            </a:r>
            <a:r>
              <a:rPr lang="he-IL" sz="4000" baseline="30000" dirty="0"/>
              <a:t>‎</a:t>
            </a:r>
            <a:r>
              <a:rPr lang="he-IL" sz="4000" dirty="0"/>
              <a:t>עַל־יְהוֹשָׁפָ֖ט לַמִּלְחָמָֽה׃ </a:t>
            </a:r>
            <a:r>
              <a:rPr lang="he-IL" sz="4000" b="1" baseline="30000" dirty="0"/>
              <a:t>‎2</a:t>
            </a:r>
            <a:r>
              <a:rPr lang="he-IL" sz="4000" dirty="0"/>
              <a:t>‏ וַיָּבֹ֗אוּ וַיַּגִּ֤ידוּ לִֽיהוֹשָׁפָט֙ לֵאמֹ֔ר בָּ֣א עָלֶ֜יךָ הָמ֥וֹן רָ֛ב מֵעֵ֥בֶר לַיָּ֖ם מֵאֲרָ֑ם וְהִנָּם֙ בְּחַֽצְצ֣וֹן תָּמָ֔ר הִ֖יא עֵ֥ין גֶּֽדִי׃</a:t>
            </a:r>
          </a:p>
          <a:p>
            <a:pPr marL="0" indent="0" algn="ctr">
              <a:buNone/>
            </a:pPr>
            <a:endParaRPr lang="he-IL" dirty="0"/>
          </a:p>
        </p:txBody>
      </p:sp>
    </p:spTree>
    <p:extLst>
      <p:ext uri="{BB962C8B-B14F-4D97-AF65-F5344CB8AC3E}">
        <p14:creationId xmlns:p14="http://schemas.microsoft.com/office/powerpoint/2010/main" val="10102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stretch>
            <a:fillRect/>
          </a:stretch>
        </p:blipFill>
        <p:spPr>
          <a:xfrm>
            <a:off x="321546" y="214203"/>
            <a:ext cx="5184950" cy="5679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הפתעה</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4423500" y="2015732"/>
            <a:ext cx="6932304" cy="4060977"/>
          </a:xfrm>
        </p:spPr>
        <p:txBody>
          <a:bodyPr>
            <a:normAutofit/>
          </a:bodyPr>
          <a:lstStyle/>
          <a:p>
            <a:r>
              <a:rPr lang="he-IL" sz="2400" dirty="0"/>
              <a:t>מעבר מהיר על הפסוקים יכול להטעות</a:t>
            </a:r>
          </a:p>
          <a:p>
            <a:r>
              <a:rPr lang="he-IL" sz="2400" dirty="0"/>
              <a:t>ההודעה היא בעצם הכרזה על מפלת יהודה</a:t>
            </a:r>
          </a:p>
          <a:p>
            <a:r>
              <a:rPr lang="he-IL" sz="2400" b="1" dirty="0"/>
              <a:t>מצב בלתי אפשרי:</a:t>
            </a:r>
          </a:p>
          <a:p>
            <a:pPr lvl="1"/>
            <a:r>
              <a:rPr lang="he-IL" sz="2200" dirty="0"/>
              <a:t>הפתיעו אותו</a:t>
            </a:r>
          </a:p>
          <a:p>
            <a:pPr lvl="1"/>
            <a:r>
              <a:rPr lang="he-IL" sz="2200" dirty="0"/>
              <a:t>האוייב כבר נמצא בשטח יהודה והתחיל בכיבוש</a:t>
            </a:r>
          </a:p>
          <a:p>
            <a:pPr lvl="1"/>
            <a:r>
              <a:rPr lang="he-IL" sz="2200" dirty="0"/>
              <a:t>אין לו זמן להתכונן</a:t>
            </a:r>
          </a:p>
          <a:p>
            <a:pPr lvl="1"/>
            <a:r>
              <a:rPr lang="he-IL" sz="2200" dirty="0"/>
              <a:t>האוייבים עולים עליו במסרים – שלוש מול אחד</a:t>
            </a:r>
          </a:p>
          <a:p>
            <a:pPr lvl="1"/>
            <a:r>
              <a:rPr lang="he-IL" sz="2200" dirty="0"/>
              <a:t>זיכרון צורב מהמלחמה האחרונה</a:t>
            </a:r>
          </a:p>
          <a:p>
            <a:endParaRPr lang="he-IL" dirty="0"/>
          </a:p>
        </p:txBody>
      </p:sp>
      <p:sp>
        <p:nvSpPr>
          <p:cNvPr id="23" name="Rounded Rectangle 22"/>
          <p:cNvSpPr/>
          <p:nvPr/>
        </p:nvSpPr>
        <p:spPr>
          <a:xfrm>
            <a:off x="1370124" y="3088849"/>
            <a:ext cx="1326330" cy="307131"/>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0">
                  <a:solidFill>
                    <a:schemeClr val="tx1"/>
                  </a:solidFill>
                </a:ln>
                <a:solidFill>
                  <a:schemeClr val="accent1"/>
                </a:solidFill>
                <a:effectLst>
                  <a:outerShdw blurRad="38100" dist="25400" dir="5400000" algn="ctr" rotWithShape="0">
                    <a:srgbClr val="6E747A">
                      <a:alpha val="43000"/>
                    </a:srgbClr>
                  </a:outerShdw>
                </a:effectLst>
              </a:rPr>
              <a:t>עין גדי</a:t>
            </a:r>
          </a:p>
        </p:txBody>
      </p:sp>
      <p:cxnSp>
        <p:nvCxnSpPr>
          <p:cNvPr id="27" name="Curved Connector 26"/>
          <p:cNvCxnSpPr/>
          <p:nvPr/>
        </p:nvCxnSpPr>
        <p:spPr>
          <a:xfrm rot="10800000" flipV="1">
            <a:off x="2729154" y="3301999"/>
            <a:ext cx="593717" cy="145647"/>
          </a:xfrm>
          <a:prstGeom prst="curvedConnector3">
            <a:avLst>
              <a:gd name="adj1" fmla="val 26606"/>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5400000" flipH="1" flipV="1">
            <a:off x="1828151" y="3968841"/>
            <a:ext cx="1356797" cy="314410"/>
          </a:xfrm>
          <a:prstGeom prst="curvedConnector3">
            <a:avLst>
              <a:gd name="adj1" fmla="val 55972"/>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2107516" y="2596968"/>
            <a:ext cx="1613010" cy="310154"/>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0">
                  <a:solidFill>
                    <a:schemeClr val="tx1"/>
                  </a:solidFill>
                </a:ln>
                <a:solidFill>
                  <a:schemeClr val="accent1"/>
                </a:solidFill>
                <a:effectLst>
                  <a:outerShdw blurRad="38100" dist="25400" dir="5400000" algn="ctr" rotWithShape="0">
                    <a:srgbClr val="6E747A">
                      <a:alpha val="43000"/>
                    </a:srgbClr>
                  </a:outerShdw>
                </a:effectLst>
              </a:rPr>
              <a:t>ירושלים</a:t>
            </a:r>
          </a:p>
        </p:txBody>
      </p:sp>
      <p:sp>
        <p:nvSpPr>
          <p:cNvPr id="22" name="Oval 21"/>
          <p:cNvSpPr/>
          <p:nvPr/>
        </p:nvSpPr>
        <p:spPr>
          <a:xfrm>
            <a:off x="2517140" y="3208020"/>
            <a:ext cx="93980" cy="9398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Oval 57"/>
          <p:cNvSpPr/>
          <p:nvPr/>
        </p:nvSpPr>
        <p:spPr>
          <a:xfrm>
            <a:off x="2287570" y="2735390"/>
            <a:ext cx="93980" cy="9398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48" name="Curved Connector 47"/>
          <p:cNvCxnSpPr/>
          <p:nvPr/>
        </p:nvCxnSpPr>
        <p:spPr>
          <a:xfrm rot="10800000" flipV="1">
            <a:off x="2765639" y="2324223"/>
            <a:ext cx="972823" cy="893935"/>
          </a:xfrm>
          <a:prstGeom prst="curvedConnector3">
            <a:avLst>
              <a:gd name="adj1" fmla="val 3572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8" idx="5"/>
          </p:cNvCxnSpPr>
          <p:nvPr/>
        </p:nvCxnSpPr>
        <p:spPr>
          <a:xfrm flipH="1" flipV="1">
            <a:off x="2367787" y="2815607"/>
            <a:ext cx="196344" cy="426144"/>
          </a:xfrm>
          <a:prstGeom prst="straightConnector1">
            <a:avLst/>
          </a:prstGeom>
          <a:ln w="5080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566913" y="2083628"/>
            <a:ext cx="1027797" cy="803279"/>
          </a:xfrm>
          <a:prstGeom prst="roundRect">
            <a:avLst/>
          </a:prstGeom>
          <a:solidFill>
            <a:schemeClr val="bg1">
              <a:alpha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0">
                  <a:solidFill>
                    <a:schemeClr val="tx1"/>
                  </a:solidFill>
                </a:ln>
                <a:solidFill>
                  <a:schemeClr val="accent1"/>
                </a:solidFill>
                <a:effectLst>
                  <a:outerShdw blurRad="38100" dist="25400" dir="5400000" algn="ctr" rotWithShape="0">
                    <a:srgbClr val="6E747A">
                      <a:alpha val="43000"/>
                    </a:srgbClr>
                  </a:outerShdw>
                </a:effectLst>
              </a:rPr>
              <a:t>40 ק"מ</a:t>
            </a:r>
          </a:p>
        </p:txBody>
      </p:sp>
      <p:cxnSp>
        <p:nvCxnSpPr>
          <p:cNvPr id="65" name="Straight Connector 64"/>
          <p:cNvCxnSpPr/>
          <p:nvPr/>
        </p:nvCxnSpPr>
        <p:spPr>
          <a:xfrm flipH="1" flipV="1">
            <a:off x="1594710" y="2829370"/>
            <a:ext cx="850318" cy="1993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9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500"/>
                                        <p:tgtEl>
                                          <p:spTgt spid="48"/>
                                        </p:tgtEl>
                                      </p:cBhvr>
                                    </p:animEffect>
                                  </p:childTnLst>
                                </p:cTn>
                              </p:par>
                              <p:par>
                                <p:cTn id="31" presetID="22"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500"/>
                                        <p:tgtEl>
                                          <p:spTgt spid="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500"/>
                                        <p:tgtEl>
                                          <p:spTgt spid="3">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500"/>
                                        <p:tgtEl>
                                          <p:spTgt spid="3">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fade">
                                      <p:cBhvr>
                                        <p:cTn id="8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P spid="59" grpId="0" animBg="1"/>
      <p:bldP spid="22" grpId="0" animBg="1"/>
      <p:bldP spid="58"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תגובת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014678"/>
          </a:xfrm>
        </p:spPr>
        <p:txBody>
          <a:bodyPr>
            <a:normAutofit fontScale="92500" lnSpcReduction="10000"/>
          </a:bodyPr>
          <a:lstStyle/>
          <a:p>
            <a:r>
              <a:rPr lang="he-IL" sz="2800" dirty="0"/>
              <a:t>דבהי"ב כ' 3-4:</a:t>
            </a:r>
          </a:p>
          <a:p>
            <a:r>
              <a:rPr lang="he-IL" sz="3000" b="1" baseline="30000" dirty="0"/>
              <a:t> 3</a:t>
            </a:r>
            <a:r>
              <a:rPr lang="he-IL" sz="3000" dirty="0"/>
              <a:t> וַיִּרָ֕א וַיִּתֵּ֧ן יְהוֹשָׁפָ֛ט אֶת־פָּנָ֖יו לִדְר֣וֹשׁ לַיהוָ֑ה וַיִּקְרָא־צ֖וֹם עַל־כָּל־יְהוּדָֽה׃ </a:t>
            </a:r>
            <a:r>
              <a:rPr lang="he-IL" sz="3000" b="1" baseline="30000" dirty="0"/>
              <a:t>4</a:t>
            </a:r>
            <a:r>
              <a:rPr lang="he-IL" sz="3000" dirty="0"/>
              <a:t> וַיִּקָּבְצ֣וּ יְהוּדָ֔ה לְבַקֵּ֖שׁ מֵֽיְהוָ֑ה גַּ֚ם מִכָּל־עָרֵ֣י יְהוּדָ֔ה בָּ֖אוּ לְבַקֵּ֥שׁ אֶת־יְהוָֽה׃</a:t>
            </a:r>
            <a:endParaRPr lang="he-IL" dirty="0"/>
          </a:p>
          <a:p>
            <a:endParaRPr lang="he-IL" sz="1900" dirty="0"/>
          </a:p>
          <a:p>
            <a:r>
              <a:rPr lang="he-IL" sz="2400" dirty="0"/>
              <a:t>פניה לאלוהים</a:t>
            </a:r>
          </a:p>
          <a:p>
            <a:r>
              <a:rPr lang="he-IL" sz="2400" dirty="0"/>
              <a:t>הכרזת צום בערי יהודה</a:t>
            </a:r>
          </a:p>
          <a:p>
            <a:r>
              <a:rPr lang="he-IL" sz="2400" dirty="0"/>
              <a:t>תפילה מול כל העם</a:t>
            </a:r>
          </a:p>
        </p:txBody>
      </p:sp>
    </p:spTree>
    <p:extLst>
      <p:ext uri="{BB962C8B-B14F-4D97-AF65-F5344CB8AC3E}">
        <p14:creationId xmlns:p14="http://schemas.microsoft.com/office/powerpoint/2010/main" val="344022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8B1BC-CCEE-4594-8491-2A2B89A3706B}"/>
              </a:ext>
            </a:extLst>
          </p:cNvPr>
          <p:cNvSpPr>
            <a:spLocks noGrp="1"/>
          </p:cNvSpPr>
          <p:nvPr>
            <p:ph type="title"/>
          </p:nvPr>
        </p:nvSpPr>
        <p:spPr/>
        <p:txBody>
          <a:bodyPr/>
          <a:lstStyle/>
          <a:p>
            <a:pPr algn="r"/>
            <a:r>
              <a:rPr lang="he-IL" dirty="0"/>
              <a:t>תפילת יהושפט</a:t>
            </a:r>
          </a:p>
        </p:txBody>
      </p:sp>
      <p:sp>
        <p:nvSpPr>
          <p:cNvPr id="3" name="מציין מיקום תוכן 2">
            <a:extLst>
              <a:ext uri="{FF2B5EF4-FFF2-40B4-BE49-F238E27FC236}">
                <a16:creationId xmlns:a16="http://schemas.microsoft.com/office/drawing/2014/main" id="{3F1F82D0-C5E5-4778-A0EC-75CE1A0E4279}"/>
              </a:ext>
            </a:extLst>
          </p:cNvPr>
          <p:cNvSpPr>
            <a:spLocks noGrp="1"/>
          </p:cNvSpPr>
          <p:nvPr>
            <p:ph idx="1"/>
          </p:nvPr>
        </p:nvSpPr>
        <p:spPr>
          <a:xfrm>
            <a:off x="1451579" y="2015732"/>
            <a:ext cx="9603275" cy="4120025"/>
          </a:xfrm>
        </p:spPr>
        <p:txBody>
          <a:bodyPr>
            <a:normAutofit lnSpcReduction="10000"/>
          </a:bodyPr>
          <a:lstStyle/>
          <a:p>
            <a:r>
              <a:rPr lang="he-IL" sz="2800" dirty="0"/>
              <a:t>דבהי"ב כ' 6-13:</a:t>
            </a:r>
          </a:p>
          <a:p>
            <a:r>
              <a:rPr lang="he-IL" sz="2800" dirty="0"/>
              <a:t>6‏ וַיֹּאמַ֗ר יְהוָ֞ה אֱלֹהֵ֤י אֲבֹתֵ֙ינוּ֙ הֲלֹ֨א אַתָּֽה־ה֤וּא אֱלֹהִים֙ בַּשָּׁמַ֔יִם וְאַתָּ֣ה מוֹשֵׁ֔ל בְּכֹ֖ל מַמְלְכ֣וֹת הַגּוֹיִ֑ם</a:t>
            </a:r>
            <a:r>
              <a:rPr lang="en-US" sz="2800" dirty="0"/>
              <a:t>‏ </a:t>
            </a:r>
            <a:r>
              <a:rPr lang="he-IL" sz="2800" dirty="0"/>
              <a:t>וּבְיָדְךָ֙ כֹּ֣חַ וּגְבוּרָ֔ה וְאֵ֥ין עִמְּךָ֖ לְהִתְיַצֵּֽב׃ ‎7‏ הֲלֹ֣א ׀ אַתָּ֣ה אֱלֹהֵ֗ינוּ הוֹרַ֙שְׁתָּ֙ אֶת־יֹשְׁבֵי֙ הָאָ֣רֶץ הַזֹּ֔את מִלִּפְנֵ֖י עַמְּךָ֣ יִשְׂרָאֵ֑ל וַֽתִּתְּנָ֗הּ לְזֶ֛רַע אַבְרָהָ֥ם אֹֽהַבְךָ֖ לְעוֹלָֽם׃ ‎8‏ וַיֵּשְׁב֖וּ־בָ֑הּ וַיִּבְנ֨וּ לְךָ֧ ׀</a:t>
            </a:r>
            <a:r>
              <a:rPr lang="en-US" sz="2800" dirty="0"/>
              <a:t>‏ </a:t>
            </a:r>
            <a:r>
              <a:rPr lang="he-IL" sz="2800" dirty="0"/>
              <a:t>בָּ֛הּ מִקְדָּ֖שׁ לְשִׁמְךָ֥ לֵאמֹֽר׃ ‎9‏ אִם־תָּב֨וֹא עָלֵ֜ינוּ רָעָ֗ה חֶרֶב֮ שְׁפוֹט֮ </a:t>
            </a:r>
            <a:r>
              <a:rPr lang="en-US" sz="2800" dirty="0"/>
              <a:t>‏ </a:t>
            </a:r>
            <a:r>
              <a:rPr lang="he-IL" sz="2800" dirty="0"/>
              <a:t>וְדֶ֣בֶר וְרָעָב֒ נַֽעַמְדָ֞ה לִפְנֵ֨י הַבַּ֤יִת הַזֶּה֙ וּלְפָנֶ֔יךָ כִּ֥י שִׁמְךָ֖ </a:t>
            </a:r>
            <a:r>
              <a:rPr lang="en-US" sz="2800" dirty="0"/>
              <a:t>‏ </a:t>
            </a:r>
            <a:r>
              <a:rPr lang="he-IL" sz="2800" dirty="0"/>
              <a:t>בַּבַּ֣יִת הַזֶּ֑ה וְנִזְעַ֥ק אֵלֶ֛יךָ מִצָּרָתֵ֖נוּ וְתִשְׁמַ֥ע וְתוֹשִֽׁיעַ׃ </a:t>
            </a:r>
          </a:p>
        </p:txBody>
      </p:sp>
    </p:spTree>
    <p:extLst>
      <p:ext uri="{BB962C8B-B14F-4D97-AF65-F5344CB8AC3E}">
        <p14:creationId xmlns:p14="http://schemas.microsoft.com/office/powerpoint/2010/main" val="14590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גלריה">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TM10001114[[fn=גלריה]]</Template>
  <TotalTime>1464</TotalTime>
  <Words>1109</Words>
  <Application>Microsoft Office PowerPoint</Application>
  <PresentationFormat>מסך רחב</PresentationFormat>
  <Paragraphs>130</Paragraphs>
  <Slides>23</Slides>
  <Notes>2</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23</vt:i4>
      </vt:variant>
    </vt:vector>
  </HeadingPairs>
  <TitlesOfParts>
    <vt:vector size="27" baseType="lpstr">
      <vt:lpstr>Arial</vt:lpstr>
      <vt:lpstr>Calibri</vt:lpstr>
      <vt:lpstr>Gill Sans MT</vt:lpstr>
      <vt:lpstr>גלריה</vt:lpstr>
      <vt:lpstr>משימה בלתי אפשרית</vt:lpstr>
      <vt:lpstr>יהושפט - רקע</vt:lpstr>
      <vt:lpstr>יהושפט - רקע</vt:lpstr>
      <vt:lpstr>שינוי כיוון</vt:lpstr>
      <vt:lpstr>שינוי כיוון</vt:lpstr>
      <vt:lpstr>דברי הימים ב' כ' 1-2</vt:lpstr>
      <vt:lpstr>הפתעה</vt:lpstr>
      <vt:lpstr>תגובת יהושפט</vt:lpstr>
      <vt:lpstr>תפילת יהושפט</vt:lpstr>
      <vt:lpstr>תפילת יהושפט</vt:lpstr>
      <vt:lpstr>תפילת יהושפט</vt:lpstr>
      <vt:lpstr>תשובת אלוהים - </vt:lpstr>
      <vt:lpstr>תשובת אלוהים - </vt:lpstr>
      <vt:lpstr>תשובת אלוהים - </vt:lpstr>
      <vt:lpstr>תגובת יהושפט</vt:lpstr>
      <vt:lpstr>תגובת יהושפט</vt:lpstr>
      <vt:lpstr>פעולת אלוהים - </vt:lpstr>
      <vt:lpstr>סיכום - </vt:lpstr>
      <vt:lpstr>סיכום - </vt:lpstr>
      <vt:lpstr>יישום – מה רלוונטי אלינו??</vt:lpstr>
      <vt:lpstr>יישום – מה רלוונטי אלינו??</vt:lpstr>
      <vt:lpstr>יישום – מה רלוונטי אלינו??</vt:lpstr>
      <vt:lpstr>יישום – מה רלוונטי אלינו??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משימה בלתי אפשרית</dc:title>
  <dc:creator>yedidia.o@outlook.com</dc:creator>
  <cp:lastModifiedBy>גלעד בוסי</cp:lastModifiedBy>
  <cp:revision>51</cp:revision>
  <dcterms:created xsi:type="dcterms:W3CDTF">2021-09-01T16:11:50Z</dcterms:created>
  <dcterms:modified xsi:type="dcterms:W3CDTF">2021-09-04T06:10:06Z</dcterms:modified>
</cp:coreProperties>
</file>