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554" r:id="rId2"/>
    <p:sldId id="522" r:id="rId3"/>
    <p:sldId id="496" r:id="rId4"/>
    <p:sldId id="526" r:id="rId5"/>
    <p:sldId id="556" r:id="rId6"/>
    <p:sldId id="524" r:id="rId7"/>
    <p:sldId id="523" r:id="rId8"/>
    <p:sldId id="557" r:id="rId9"/>
    <p:sldId id="539" r:id="rId10"/>
    <p:sldId id="537" r:id="rId11"/>
    <p:sldId id="533" r:id="rId12"/>
    <p:sldId id="484" r:id="rId13"/>
    <p:sldId id="525" r:id="rId14"/>
    <p:sldId id="555" r:id="rId15"/>
    <p:sldId id="541" r:id="rId16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103" autoAdjust="0"/>
    <p:restoredTop sz="92353" autoAdjust="0"/>
  </p:normalViewPr>
  <p:slideViewPr>
    <p:cSldViewPr>
      <p:cViewPr varScale="1">
        <p:scale>
          <a:sx n="92" d="100"/>
          <a:sy n="92" d="100"/>
        </p:scale>
        <p:origin x="81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2928" y="66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svg"/><Relationship Id="rId1" Type="http://schemas.openxmlformats.org/officeDocument/2006/relationships/image" Target="../media/image7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86B47F-8536-47A1-8AE6-C1AF8E398986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F109A83E-3D69-4964-87F7-12D89FFC827D}">
      <dgm:prSet/>
      <dgm:spPr/>
      <dgm:t>
        <a:bodyPr/>
        <a:lstStyle/>
        <a:p>
          <a:r>
            <a:rPr lang="en-US" dirty="0"/>
            <a:t>Help you identify the ingredients for your marriage vision statement</a:t>
          </a:r>
        </a:p>
      </dgm:t>
    </dgm:pt>
    <dgm:pt modelId="{DBA03BA4-F5F6-49D3-8447-0336C063BD73}" type="parTrans" cxnId="{21DB54C2-151A-41D1-AF11-6426A021A4FA}">
      <dgm:prSet/>
      <dgm:spPr/>
      <dgm:t>
        <a:bodyPr/>
        <a:lstStyle/>
        <a:p>
          <a:endParaRPr lang="en-US"/>
        </a:p>
      </dgm:t>
    </dgm:pt>
    <dgm:pt modelId="{C1DDDBE4-2AD2-4FB3-874C-E991B7A3CB28}" type="sibTrans" cxnId="{21DB54C2-151A-41D1-AF11-6426A021A4FA}">
      <dgm:prSet/>
      <dgm:spPr/>
      <dgm:t>
        <a:bodyPr/>
        <a:lstStyle/>
        <a:p>
          <a:endParaRPr lang="en-US"/>
        </a:p>
      </dgm:t>
    </dgm:pt>
    <dgm:pt modelId="{C994B931-E311-49A7-BA83-D74EF1A5D8E3}">
      <dgm:prSet custT="1"/>
      <dgm:spPr/>
      <dgm:t>
        <a:bodyPr/>
        <a:lstStyle/>
        <a:p>
          <a:r>
            <a:rPr lang="en-US" sz="2400" dirty="0">
              <a:solidFill>
                <a:schemeClr val="tx1"/>
              </a:solidFill>
            </a:rPr>
            <a:t>Give you the tools to enable you to implement your vision statement in real life.</a:t>
          </a:r>
        </a:p>
      </dgm:t>
    </dgm:pt>
    <dgm:pt modelId="{49FC3428-7570-4FE1-9DDB-C0E8C01CFDEA}" type="parTrans" cxnId="{4A7742A0-1A5A-4825-A8C2-BA1013F7E5C2}">
      <dgm:prSet/>
      <dgm:spPr/>
      <dgm:t>
        <a:bodyPr/>
        <a:lstStyle/>
        <a:p>
          <a:endParaRPr lang="en-US"/>
        </a:p>
      </dgm:t>
    </dgm:pt>
    <dgm:pt modelId="{E3A8D884-5AFD-4425-880E-E103CAB13C9A}" type="sibTrans" cxnId="{4A7742A0-1A5A-4825-A8C2-BA1013F7E5C2}">
      <dgm:prSet/>
      <dgm:spPr/>
      <dgm:t>
        <a:bodyPr/>
        <a:lstStyle/>
        <a:p>
          <a:endParaRPr lang="en-US"/>
        </a:p>
      </dgm:t>
    </dgm:pt>
    <dgm:pt modelId="{B85183E2-9E4E-48EE-98D9-841E516CDECE}" type="pres">
      <dgm:prSet presAssocID="{1986B47F-8536-47A1-8AE6-C1AF8E398986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F4E2138E-5134-420F-911F-9E2327C06C6F}" type="pres">
      <dgm:prSet presAssocID="{F109A83E-3D69-4964-87F7-12D89FFC827D}" presName="compNode" presStyleCnt="0"/>
      <dgm:spPr/>
    </dgm:pt>
    <dgm:pt modelId="{A26981FF-03D7-43D9-B81C-003A8CEA04E1}" type="pres">
      <dgm:prSet presAssocID="{F109A83E-3D69-4964-87F7-12D89FFC827D}" presName="bgRect" presStyleLbl="bgShp" presStyleIdx="0" presStyleCnt="2"/>
      <dgm:spPr/>
    </dgm:pt>
    <dgm:pt modelId="{AF00E752-F8B2-4917-A331-C9F56F8CC166}" type="pres">
      <dgm:prSet presAssocID="{F109A83E-3D69-4964-87F7-12D89FFC827D}" presName="iconRect" presStyleLbl="node1" presStyleIdx="0" presStyleCnt="2" custLinFactNeighborX="-19637" custLinFactNeighborY="-353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3F74DECF-2AC2-4760-AE8B-ED83980E7661}" type="pres">
      <dgm:prSet presAssocID="{F109A83E-3D69-4964-87F7-12D89FFC827D}" presName="spaceRect" presStyleCnt="0"/>
      <dgm:spPr/>
    </dgm:pt>
    <dgm:pt modelId="{408582A4-266F-46D6-8B62-8E6DAE97BC75}" type="pres">
      <dgm:prSet presAssocID="{F109A83E-3D69-4964-87F7-12D89FFC827D}" presName="parTx" presStyleLbl="revTx" presStyleIdx="0" presStyleCnt="2" custScaleX="134337" custLinFactNeighborX="-9400" custLinFactNeighborY="-468">
        <dgm:presLayoutVars>
          <dgm:chMax val="0"/>
          <dgm:chPref val="0"/>
        </dgm:presLayoutVars>
      </dgm:prSet>
      <dgm:spPr/>
      <dgm:t>
        <a:bodyPr/>
        <a:lstStyle/>
        <a:p>
          <a:pPr rtl="1"/>
          <a:endParaRPr lang="he-IL"/>
        </a:p>
      </dgm:t>
    </dgm:pt>
    <dgm:pt modelId="{FF900278-FC0C-4F8B-9941-D6E84387DEBC}" type="pres">
      <dgm:prSet presAssocID="{C1DDDBE4-2AD2-4FB3-874C-E991B7A3CB28}" presName="sibTrans" presStyleCnt="0"/>
      <dgm:spPr/>
    </dgm:pt>
    <dgm:pt modelId="{029848BB-42DC-4F4B-B5BF-B624C8B99C86}" type="pres">
      <dgm:prSet presAssocID="{C994B931-E311-49A7-BA83-D74EF1A5D8E3}" presName="compNode" presStyleCnt="0"/>
      <dgm:spPr/>
    </dgm:pt>
    <dgm:pt modelId="{3D14FF11-7894-4F4D-A157-67341D176C2B}" type="pres">
      <dgm:prSet presAssocID="{C994B931-E311-49A7-BA83-D74EF1A5D8E3}" presName="bgRect" presStyleLbl="bgShp" presStyleIdx="1" presStyleCnt="2" custLinFactNeighborX="764" custLinFactNeighborY="1317"/>
      <dgm:spPr/>
    </dgm:pt>
    <dgm:pt modelId="{580EEAC7-8713-44D1-8DBB-9DA2080A08DC}" type="pres">
      <dgm:prSet presAssocID="{C994B931-E311-49A7-BA83-D74EF1A5D8E3}" presName="iconRect" presStyleLbl="node1" presStyleIdx="1" presStyleCnt="2" custLinFactNeighborX="-19637" custLinFactNeighborY="-25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4FB41F8F-4179-41F7-9C2F-57F5794E7F3E}" type="pres">
      <dgm:prSet presAssocID="{C994B931-E311-49A7-BA83-D74EF1A5D8E3}" presName="spaceRect" presStyleCnt="0"/>
      <dgm:spPr/>
    </dgm:pt>
    <dgm:pt modelId="{E9EF7B2B-72CE-4D6B-8FCF-17AC64466EDD}" type="pres">
      <dgm:prSet presAssocID="{C994B931-E311-49A7-BA83-D74EF1A5D8E3}" presName="parTx" presStyleLbl="revTx" presStyleIdx="1" presStyleCnt="2" custScaleX="125584" custLinFactNeighborX="-12709" custLinFactNeighborY="1330">
        <dgm:presLayoutVars>
          <dgm:chMax val="0"/>
          <dgm:chPref val="0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3A347582-979C-44D5-AE64-DD79A0F0959D}" type="presOf" srcId="{C994B931-E311-49A7-BA83-D74EF1A5D8E3}" destId="{E9EF7B2B-72CE-4D6B-8FCF-17AC64466EDD}" srcOrd="0" destOrd="0" presId="urn:microsoft.com/office/officeart/2018/2/layout/IconVerticalSolidList"/>
    <dgm:cxn modelId="{D2535E00-3C1F-4074-9F3B-AABE871C66F5}" type="presOf" srcId="{F109A83E-3D69-4964-87F7-12D89FFC827D}" destId="{408582A4-266F-46D6-8B62-8E6DAE97BC75}" srcOrd="0" destOrd="0" presId="urn:microsoft.com/office/officeart/2018/2/layout/IconVerticalSolidList"/>
    <dgm:cxn modelId="{80452C3D-962C-4815-84C4-6C5EDB7F542B}" type="presOf" srcId="{1986B47F-8536-47A1-8AE6-C1AF8E398986}" destId="{B85183E2-9E4E-48EE-98D9-841E516CDECE}" srcOrd="0" destOrd="0" presId="urn:microsoft.com/office/officeart/2018/2/layout/IconVerticalSolidList"/>
    <dgm:cxn modelId="{21DB54C2-151A-41D1-AF11-6426A021A4FA}" srcId="{1986B47F-8536-47A1-8AE6-C1AF8E398986}" destId="{F109A83E-3D69-4964-87F7-12D89FFC827D}" srcOrd="0" destOrd="0" parTransId="{DBA03BA4-F5F6-49D3-8447-0336C063BD73}" sibTransId="{C1DDDBE4-2AD2-4FB3-874C-E991B7A3CB28}"/>
    <dgm:cxn modelId="{4A7742A0-1A5A-4825-A8C2-BA1013F7E5C2}" srcId="{1986B47F-8536-47A1-8AE6-C1AF8E398986}" destId="{C994B931-E311-49A7-BA83-D74EF1A5D8E3}" srcOrd="1" destOrd="0" parTransId="{49FC3428-7570-4FE1-9DDB-C0E8C01CFDEA}" sibTransId="{E3A8D884-5AFD-4425-880E-E103CAB13C9A}"/>
    <dgm:cxn modelId="{F9B9B642-7417-4781-B598-664CBCA0805B}" type="presParOf" srcId="{B85183E2-9E4E-48EE-98D9-841E516CDECE}" destId="{F4E2138E-5134-420F-911F-9E2327C06C6F}" srcOrd="0" destOrd="0" presId="urn:microsoft.com/office/officeart/2018/2/layout/IconVerticalSolidList"/>
    <dgm:cxn modelId="{7B991527-F7BE-487B-8C38-13AB20039925}" type="presParOf" srcId="{F4E2138E-5134-420F-911F-9E2327C06C6F}" destId="{A26981FF-03D7-43D9-B81C-003A8CEA04E1}" srcOrd="0" destOrd="0" presId="urn:microsoft.com/office/officeart/2018/2/layout/IconVerticalSolidList"/>
    <dgm:cxn modelId="{400980C2-A763-4196-89DB-1268AF59DC39}" type="presParOf" srcId="{F4E2138E-5134-420F-911F-9E2327C06C6F}" destId="{AF00E752-F8B2-4917-A331-C9F56F8CC166}" srcOrd="1" destOrd="0" presId="urn:microsoft.com/office/officeart/2018/2/layout/IconVerticalSolidList"/>
    <dgm:cxn modelId="{BBE810C4-1429-49B7-B5FA-20299C631E81}" type="presParOf" srcId="{F4E2138E-5134-420F-911F-9E2327C06C6F}" destId="{3F74DECF-2AC2-4760-AE8B-ED83980E7661}" srcOrd="2" destOrd="0" presId="urn:microsoft.com/office/officeart/2018/2/layout/IconVerticalSolidList"/>
    <dgm:cxn modelId="{C3D2C69A-6257-4A80-8A8E-D74015BF4F24}" type="presParOf" srcId="{F4E2138E-5134-420F-911F-9E2327C06C6F}" destId="{408582A4-266F-46D6-8B62-8E6DAE97BC75}" srcOrd="3" destOrd="0" presId="urn:microsoft.com/office/officeart/2018/2/layout/IconVerticalSolidList"/>
    <dgm:cxn modelId="{7A09F7CC-2688-486E-B77F-60F38F40B9D6}" type="presParOf" srcId="{B85183E2-9E4E-48EE-98D9-841E516CDECE}" destId="{FF900278-FC0C-4F8B-9941-D6E84387DEBC}" srcOrd="1" destOrd="0" presId="urn:microsoft.com/office/officeart/2018/2/layout/IconVerticalSolidList"/>
    <dgm:cxn modelId="{AB11B359-0452-4AB6-B387-1F9DE3B4F015}" type="presParOf" srcId="{B85183E2-9E4E-48EE-98D9-841E516CDECE}" destId="{029848BB-42DC-4F4B-B5BF-B624C8B99C86}" srcOrd="2" destOrd="0" presId="urn:microsoft.com/office/officeart/2018/2/layout/IconVerticalSolidList"/>
    <dgm:cxn modelId="{75FA13F6-0ACE-49D6-8F1A-2E1E412A4255}" type="presParOf" srcId="{029848BB-42DC-4F4B-B5BF-B624C8B99C86}" destId="{3D14FF11-7894-4F4D-A157-67341D176C2B}" srcOrd="0" destOrd="0" presId="urn:microsoft.com/office/officeart/2018/2/layout/IconVerticalSolidList"/>
    <dgm:cxn modelId="{B098CBF5-5CEA-4AC9-9CE3-9D4B94941829}" type="presParOf" srcId="{029848BB-42DC-4F4B-B5BF-B624C8B99C86}" destId="{580EEAC7-8713-44D1-8DBB-9DA2080A08DC}" srcOrd="1" destOrd="0" presId="urn:microsoft.com/office/officeart/2018/2/layout/IconVerticalSolidList"/>
    <dgm:cxn modelId="{2FE7C915-4130-4B27-AD6D-D2A122CDFF9B}" type="presParOf" srcId="{029848BB-42DC-4F4B-B5BF-B624C8B99C86}" destId="{4FB41F8F-4179-41F7-9C2F-57F5794E7F3E}" srcOrd="2" destOrd="0" presId="urn:microsoft.com/office/officeart/2018/2/layout/IconVerticalSolidList"/>
    <dgm:cxn modelId="{15F2C53A-D987-4488-AAF8-58C136521184}" type="presParOf" srcId="{029848BB-42DC-4F4B-B5BF-B624C8B99C86}" destId="{E9EF7B2B-72CE-4D6B-8FCF-17AC64466ED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472321" cy="469424"/>
          </a:xfrm>
          <a:prstGeom prst="rect">
            <a:avLst/>
          </a:prstGeom>
        </p:spPr>
        <p:txBody>
          <a:bodyPr vert="horz" lIns="94216" tIns="47108" rIns="94216" bIns="47108" rtlCol="0"/>
          <a:lstStyle>
            <a:lvl1pPr algn="l">
              <a:defRPr sz="1300"/>
            </a:lvl1pPr>
          </a:lstStyle>
          <a:p>
            <a:r>
              <a:rPr lang="en-US" dirty="0"/>
              <a:t>Marriage Vision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4216" tIns="47108" rIns="94216" bIns="47108" rtlCol="0"/>
          <a:lstStyle>
            <a:lvl1pPr algn="r">
              <a:defRPr sz="1300"/>
            </a:lvl1pPr>
          </a:lstStyle>
          <a:p>
            <a:fld id="{64059DB2-7B13-45C9-AB49-8C32C6E016B7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16" tIns="47108" rIns="94216" bIns="47108" rtlCol="0" anchor="b"/>
          <a:lstStyle>
            <a:lvl1pPr algn="l">
              <a:defRPr sz="1300"/>
            </a:lvl1pPr>
          </a:lstStyle>
          <a:p>
            <a:r>
              <a:rPr lang="en-US" dirty="0"/>
              <a:t>Larry &amp; Lorrie Russell</a:t>
            </a:r>
          </a:p>
          <a:p>
            <a:r>
              <a:rPr lang="en-US" dirty="0"/>
              <a:t>Shepherds Heart Ministry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2"/>
            <a:ext cx="3077739" cy="469424"/>
          </a:xfrm>
          <a:prstGeom prst="rect">
            <a:avLst/>
          </a:prstGeom>
        </p:spPr>
        <p:txBody>
          <a:bodyPr vert="horz" lIns="94216" tIns="47108" rIns="94216" bIns="47108" rtlCol="0" anchor="b"/>
          <a:lstStyle>
            <a:lvl1pPr algn="r">
              <a:defRPr sz="1300"/>
            </a:lvl1pPr>
          </a:lstStyle>
          <a:p>
            <a:fld id="{238DFBC7-38C3-49B2-8927-92D80539A2C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6562" name="Picture 2" descr="C:\Users\Larry\Desktop\Shepherd's Hrt\Graphics &amp; Logo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56656" y="8435716"/>
            <a:ext cx="739841" cy="9527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95027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16" tIns="47108" rIns="94216" bIns="471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4216" tIns="47108" rIns="94216" bIns="47108" rtlCol="0"/>
          <a:lstStyle>
            <a:lvl1pPr algn="r">
              <a:defRPr sz="1300"/>
            </a:lvl1pPr>
          </a:lstStyle>
          <a:p>
            <a:fld id="{A047C2CA-723B-40DD-9B0F-A6AA5C1DA4CB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4850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6" tIns="47108" rIns="94216" bIns="471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16" tIns="47108" rIns="94216" bIns="471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16" tIns="47108" rIns="94216" bIns="471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2"/>
            <a:ext cx="3077739" cy="469424"/>
          </a:xfrm>
          <a:prstGeom prst="rect">
            <a:avLst/>
          </a:prstGeom>
        </p:spPr>
        <p:txBody>
          <a:bodyPr vert="horz" lIns="94216" tIns="47108" rIns="94216" bIns="47108" rtlCol="0" anchor="b"/>
          <a:lstStyle>
            <a:lvl1pPr algn="r">
              <a:defRPr sz="1300"/>
            </a:lvl1pPr>
          </a:lstStyle>
          <a:p>
            <a:fld id="{F4FCC604-24DC-495C-AC49-810E7A2570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4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BE7A4-756D-4234-A268-7BD224BE8715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6FED6-FE97-48EB-9078-01980C88D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BE7A4-756D-4234-A268-7BD224BE8715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6FED6-FE97-48EB-9078-01980C88D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BE7A4-756D-4234-A268-7BD224BE8715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6FED6-FE97-48EB-9078-01980C88D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BE7A4-756D-4234-A268-7BD224BE8715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6FED6-FE97-48EB-9078-01980C88D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BE7A4-756D-4234-A268-7BD224BE8715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6FED6-FE97-48EB-9078-01980C88D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BE7A4-756D-4234-A268-7BD224BE8715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6FED6-FE97-48EB-9078-01980C88D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BE7A4-756D-4234-A268-7BD224BE8715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6FED6-FE97-48EB-9078-01980C88D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BE7A4-756D-4234-A268-7BD224BE8715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6FED6-FE97-48EB-9078-01980C88D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BE7A4-756D-4234-A268-7BD224BE8715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6FED6-FE97-48EB-9078-01980C88D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BE7A4-756D-4234-A268-7BD224BE8715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6FED6-FE97-48EB-9078-01980C88D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BE7A4-756D-4234-A268-7BD224BE8715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6FED6-FE97-48EB-9078-01980C88D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BE7A4-756D-4234-A268-7BD224BE8715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6FED6-FE97-48EB-9078-01980C88D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7D43E4-950A-493B-B4CF-060F0CEFB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90800" y="228600"/>
            <a:ext cx="6248400" cy="2362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b="1" dirty="0" err="1"/>
              <a:t>Kehilat</a:t>
            </a:r>
            <a:r>
              <a:rPr lang="en-US" b="1" dirty="0"/>
              <a:t> </a:t>
            </a:r>
            <a:r>
              <a:rPr lang="en-US" b="1" dirty="0" err="1"/>
              <a:t>HaDerech</a:t>
            </a:r>
            <a:r>
              <a:rPr lang="en-US" b="1" dirty="0"/>
              <a:t> Karmiel</a:t>
            </a:r>
            <a:br>
              <a:rPr lang="en-US" b="1" dirty="0"/>
            </a:br>
            <a:r>
              <a:rPr lang="en-US" sz="900" b="1" dirty="0"/>
              <a:t> </a:t>
            </a:r>
            <a:r>
              <a:rPr lang="en-US" sz="5400" b="1" i="1" dirty="0">
                <a:solidFill>
                  <a:srgbClr val="002060"/>
                </a:solidFill>
              </a:rPr>
              <a:t/>
            </a:r>
            <a:br>
              <a:rPr lang="en-US" sz="5400" b="1" i="1" dirty="0">
                <a:solidFill>
                  <a:srgbClr val="002060"/>
                </a:solidFill>
              </a:rPr>
            </a:br>
            <a:r>
              <a:rPr lang="en-US" sz="4000" b="1" i="1" dirty="0"/>
              <a:t>Couples Conference</a:t>
            </a:r>
          </a:p>
        </p:txBody>
      </p:sp>
      <p:sp>
        <p:nvSpPr>
          <p:cNvPr id="4099" name="Subtitle 2">
            <a:extLst>
              <a:ext uri="{FF2B5EF4-FFF2-40B4-BE49-F238E27FC236}">
                <a16:creationId xmlns:a16="http://schemas.microsoft.com/office/drawing/2014/main" xmlns="" id="{2B83D92F-6963-466E-9DCF-56969B71B2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4976" y="2744788"/>
            <a:ext cx="4705867" cy="1600200"/>
          </a:xfrm>
        </p:spPr>
        <p:txBody>
          <a:bodyPr/>
          <a:lstStyle/>
          <a:p>
            <a:r>
              <a:rPr lang="en-US" altLang="en-US" sz="3200" b="1" i="1" dirty="0"/>
              <a:t> </a:t>
            </a:r>
            <a:r>
              <a:rPr lang="en-US" altLang="en-US" sz="4400" b="1" i="1" dirty="0">
                <a:solidFill>
                  <a:srgbClr val="FF0000"/>
                </a:solidFill>
              </a:rPr>
              <a:t>A Weekend to Remember!</a:t>
            </a:r>
          </a:p>
        </p:txBody>
      </p:sp>
      <p:pic>
        <p:nvPicPr>
          <p:cNvPr id="5" name="Picture 4" descr="A person wearing a suit and tie&#10;&#10;Description generated with very high confidence">
            <a:extLst>
              <a:ext uri="{FF2B5EF4-FFF2-40B4-BE49-F238E27FC236}">
                <a16:creationId xmlns:a16="http://schemas.microsoft.com/office/drawing/2014/main" xmlns="" id="{3AE09364-BBEA-4861-9BEC-5F7EAB1896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42208">
            <a:off x="550802" y="454128"/>
            <a:ext cx="2804191" cy="350524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4101" name="TextBox 5">
            <a:extLst>
              <a:ext uri="{FF2B5EF4-FFF2-40B4-BE49-F238E27FC236}">
                <a16:creationId xmlns:a16="http://schemas.microsoft.com/office/drawing/2014/main" xmlns="" id="{DEFAB1A0-F544-4A56-9963-FA8E6C17F0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884613"/>
            <a:ext cx="31813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i="1"/>
              <a:t>Larry &amp; Lorrie Russell</a:t>
            </a:r>
          </a:p>
        </p:txBody>
      </p:sp>
      <p:sp>
        <p:nvSpPr>
          <p:cNvPr id="4102" name="TextBox 6">
            <a:extLst>
              <a:ext uri="{FF2B5EF4-FFF2-40B4-BE49-F238E27FC236}">
                <a16:creationId xmlns:a16="http://schemas.microsoft.com/office/drawing/2014/main" xmlns="" id="{7B9F07B7-4FFF-405D-B29E-4FFE1998A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894263"/>
            <a:ext cx="7239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i="1" dirty="0"/>
              <a:t>Our heart is that Yeshua will meet you in a tremendous way and bring joy and vibrancy into                            your relationship!</a:t>
            </a:r>
          </a:p>
        </p:txBody>
      </p:sp>
    </p:spTree>
    <p:extLst>
      <p:ext uri="{BB962C8B-B14F-4D97-AF65-F5344CB8AC3E}">
        <p14:creationId xmlns:p14="http://schemas.microsoft.com/office/powerpoint/2010/main" val="104520732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CA425820-2F50-49CA-A85F-BDFB1AAFD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en-US" b="1" i="1" dirty="0">
                <a:solidFill>
                  <a:schemeClr val="accent1"/>
                </a:solidFill>
              </a:rPr>
              <a:t>Areas of Focus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61EF1BD1-EE20-45DE-8F34-14EA10DD2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Autofit/>
          </a:bodyPr>
          <a:lstStyle/>
          <a:p>
            <a:r>
              <a:rPr lang="en-US" dirty="0"/>
              <a:t>God/Faith</a:t>
            </a:r>
          </a:p>
          <a:p>
            <a:r>
              <a:rPr lang="en-US" dirty="0"/>
              <a:t>Finances</a:t>
            </a:r>
          </a:p>
          <a:p>
            <a:r>
              <a:rPr lang="en-US" dirty="0"/>
              <a:t>Parenting/size of family</a:t>
            </a:r>
          </a:p>
          <a:p>
            <a:r>
              <a:rPr lang="en-US" dirty="0"/>
              <a:t>Relatives of your spouse</a:t>
            </a:r>
          </a:p>
          <a:p>
            <a:r>
              <a:rPr lang="en-US" dirty="0"/>
              <a:t>Communication/conflict resolution</a:t>
            </a:r>
          </a:p>
          <a:p>
            <a:r>
              <a:rPr lang="en-US" dirty="0"/>
              <a:t>Work</a:t>
            </a:r>
          </a:p>
          <a:p>
            <a:r>
              <a:rPr lang="en-US" dirty="0"/>
              <a:t>Lifestyle</a:t>
            </a:r>
          </a:p>
          <a:p>
            <a:r>
              <a:rPr lang="en-US" dirty="0"/>
              <a:t>Leisure Activities</a:t>
            </a:r>
          </a:p>
          <a:p>
            <a:r>
              <a:rPr lang="en-US" dirty="0"/>
              <a:t>Romance &amp; Sex</a:t>
            </a:r>
          </a:p>
        </p:txBody>
      </p:sp>
    </p:spTree>
    <p:extLst>
      <p:ext uri="{BB962C8B-B14F-4D97-AF65-F5344CB8AC3E}">
        <p14:creationId xmlns:p14="http://schemas.microsoft.com/office/powerpoint/2010/main" val="34452395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xmlns="" id="{31FCDB8A-D986-4857-B933-484A758B35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310340" y="476108"/>
            <a:ext cx="5833660" cy="5905781"/>
          </a:xfrm>
          <a:custGeom>
            <a:avLst/>
            <a:gdLst>
              <a:gd name="connsiteX0" fmla="*/ 3727582 w 7778213"/>
              <a:gd name="connsiteY0" fmla="*/ 0 h 5905781"/>
              <a:gd name="connsiteX1" fmla="*/ 7778213 w 7778213"/>
              <a:gd name="connsiteY1" fmla="*/ 0 h 5905781"/>
              <a:gd name="connsiteX2" fmla="*/ 7778213 w 7778213"/>
              <a:gd name="connsiteY2" fmla="*/ 5905761 h 5905781"/>
              <a:gd name="connsiteX3" fmla="*/ 7485321 w 7778213"/>
              <a:gd name="connsiteY3" fmla="*/ 5905761 h 5905781"/>
              <a:gd name="connsiteX4" fmla="*/ 7485321 w 7778213"/>
              <a:gd name="connsiteY4" fmla="*/ 5905762 h 5905781"/>
              <a:gd name="connsiteX5" fmla="*/ 4228895 w 7778213"/>
              <a:gd name="connsiteY5" fmla="*/ 5905762 h 5905781"/>
              <a:gd name="connsiteX6" fmla="*/ 4228895 w 7778213"/>
              <a:gd name="connsiteY6" fmla="*/ 5905780 h 5905781"/>
              <a:gd name="connsiteX7" fmla="*/ 3936003 w 7778213"/>
              <a:gd name="connsiteY7" fmla="*/ 5905780 h 5905781"/>
              <a:gd name="connsiteX8" fmla="*/ 3936003 w 7778213"/>
              <a:gd name="connsiteY8" fmla="*/ 5905781 h 5905781"/>
              <a:gd name="connsiteX9" fmla="*/ 0 w 7778213"/>
              <a:gd name="connsiteY9" fmla="*/ 5905781 h 5905781"/>
              <a:gd name="connsiteX10" fmla="*/ 2796838 w 7778213"/>
              <a:gd name="connsiteY10" fmla="*/ 20 h 5905781"/>
              <a:gd name="connsiteX11" fmla="*/ 3089730 w 7778213"/>
              <a:gd name="connsiteY11" fmla="*/ 20 h 5905781"/>
              <a:gd name="connsiteX12" fmla="*/ 3089730 w 7778213"/>
              <a:gd name="connsiteY12" fmla="*/ 19 h 5905781"/>
              <a:gd name="connsiteX13" fmla="*/ 3434690 w 7778213"/>
              <a:gd name="connsiteY13" fmla="*/ 19 h 5905781"/>
              <a:gd name="connsiteX14" fmla="*/ 3434690 w 7778213"/>
              <a:gd name="connsiteY14" fmla="*/ 1 h 5905781"/>
              <a:gd name="connsiteX15" fmla="*/ 3727582 w 7778213"/>
              <a:gd name="connsiteY15" fmla="*/ 1 h 590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778213" h="5905781">
                <a:moveTo>
                  <a:pt x="3727582" y="0"/>
                </a:moveTo>
                <a:lnTo>
                  <a:pt x="7778213" y="0"/>
                </a:lnTo>
                <a:lnTo>
                  <a:pt x="7778213" y="5905761"/>
                </a:lnTo>
                <a:lnTo>
                  <a:pt x="7485321" y="5905761"/>
                </a:lnTo>
                <a:lnTo>
                  <a:pt x="7485321" y="5905762"/>
                </a:lnTo>
                <a:lnTo>
                  <a:pt x="4228895" y="5905762"/>
                </a:lnTo>
                <a:lnTo>
                  <a:pt x="4228895" y="5905780"/>
                </a:lnTo>
                <a:lnTo>
                  <a:pt x="3936003" y="5905780"/>
                </a:lnTo>
                <a:lnTo>
                  <a:pt x="3936003" y="5905781"/>
                </a:lnTo>
                <a:lnTo>
                  <a:pt x="0" y="5905781"/>
                </a:lnTo>
                <a:lnTo>
                  <a:pt x="2796838" y="20"/>
                </a:lnTo>
                <a:lnTo>
                  <a:pt x="3089730" y="20"/>
                </a:lnTo>
                <a:lnTo>
                  <a:pt x="3089730" y="19"/>
                </a:lnTo>
                <a:lnTo>
                  <a:pt x="3434690" y="19"/>
                </a:lnTo>
                <a:lnTo>
                  <a:pt x="3434690" y="1"/>
                </a:lnTo>
                <a:lnTo>
                  <a:pt x="3727582" y="1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xmlns="" id="{43421B4C-AA27-4F32-AA73-DA587F2729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76110"/>
            <a:ext cx="5077483" cy="5905761"/>
          </a:xfrm>
          <a:custGeom>
            <a:avLst/>
            <a:gdLst>
              <a:gd name="connsiteX0" fmla="*/ 0 w 6769978"/>
              <a:gd name="connsiteY0" fmla="*/ 0 h 5905761"/>
              <a:gd name="connsiteX1" fmla="*/ 6769978 w 6769978"/>
              <a:gd name="connsiteY1" fmla="*/ 0 h 5905761"/>
              <a:gd name="connsiteX2" fmla="*/ 3973138 w 6769978"/>
              <a:gd name="connsiteY2" fmla="*/ 5905761 h 5905761"/>
              <a:gd name="connsiteX3" fmla="*/ 0 w 6769978"/>
              <a:gd name="connsiteY3" fmla="*/ 5905761 h 590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69978" h="5905761">
                <a:moveTo>
                  <a:pt x="0" y="0"/>
                </a:moveTo>
                <a:lnTo>
                  <a:pt x="6769978" y="0"/>
                </a:lnTo>
                <a:lnTo>
                  <a:pt x="3973138" y="5905761"/>
                </a:lnTo>
                <a:lnTo>
                  <a:pt x="0" y="5905761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60295EB0-F478-44D0-AFD3-E9664CB873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936" y="1655286"/>
            <a:ext cx="3168036" cy="2610042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300">
                <a:solidFill>
                  <a:srgbClr val="FFFFFF"/>
                </a:solidFill>
              </a:rPr>
              <a:t>Preparation for a Vision Statement might include questions such as these:</a:t>
            </a:r>
          </a:p>
        </p:txBody>
      </p:sp>
      <p:pic>
        <p:nvPicPr>
          <p:cNvPr id="22" name="Graphic 21" descr="Quotes">
            <a:extLst>
              <a:ext uri="{FF2B5EF4-FFF2-40B4-BE49-F238E27FC236}">
                <a16:creationId xmlns:a16="http://schemas.microsoft.com/office/drawing/2014/main" xmlns="" id="{90262EC3-8113-4A34-AAC9-3FC596A97A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202462" y="2047889"/>
            <a:ext cx="3310603" cy="331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3860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79F7551-E956-43CB-8F36-268A5DA443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53E68D9A-86E1-4C0E-BBF2-8769D05233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523805"/>
            <a:ext cx="4735241" cy="5696020"/>
          </a:xfrm>
          <a:custGeom>
            <a:avLst/>
            <a:gdLst>
              <a:gd name="connsiteX0" fmla="*/ 0 w 6313655"/>
              <a:gd name="connsiteY0" fmla="*/ 0 h 5696020"/>
              <a:gd name="connsiteX1" fmla="*/ 6313655 w 6313655"/>
              <a:gd name="connsiteY1" fmla="*/ 0 h 5696020"/>
              <a:gd name="connsiteX2" fmla="*/ 3550375 w 6313655"/>
              <a:gd name="connsiteY2" fmla="*/ 5696020 h 5696020"/>
              <a:gd name="connsiteX3" fmla="*/ 0 w 6313655"/>
              <a:gd name="connsiteY3" fmla="*/ 5696020 h 5696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13655" h="5696020">
                <a:moveTo>
                  <a:pt x="0" y="0"/>
                </a:moveTo>
                <a:lnTo>
                  <a:pt x="6313655" y="0"/>
                </a:lnTo>
                <a:lnTo>
                  <a:pt x="3550375" y="5696020"/>
                </a:lnTo>
                <a:lnTo>
                  <a:pt x="0" y="569602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F278CBD-69B0-46F2-B18C-033B4B195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7616" y="1322534"/>
            <a:ext cx="4735241" cy="5407844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Who are we in relation to God as a couple?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What do you want from your marriage?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What is the purpose of your relationship?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Why were you attracted to your spouse?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What do you like about your marriage?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What don’t you like about your marriage?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What other marriages do you really respect?  Why?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What is important to you in your marriage?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What kind of marriage do you want to have?</a:t>
            </a:r>
          </a:p>
          <a:p>
            <a:pPr marL="0" indent="0">
              <a:buNone/>
            </a:pPr>
            <a:endParaRPr lang="en-US" sz="17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1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6882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79F7551-E956-43CB-8F36-268A5DA443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C68D4E6D-18B2-4E8C-9C9C-6F5B9C01CE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 flipV="1">
            <a:off x="2967317" y="523805"/>
            <a:ext cx="6176683" cy="5696020"/>
          </a:xfrm>
          <a:custGeom>
            <a:avLst/>
            <a:gdLst>
              <a:gd name="connsiteX0" fmla="*/ 5623282 w 8235577"/>
              <a:gd name="connsiteY0" fmla="*/ 5696020 h 5696020"/>
              <a:gd name="connsiteX1" fmla="*/ 4729313 w 8235577"/>
              <a:gd name="connsiteY1" fmla="*/ 5696020 h 5696020"/>
              <a:gd name="connsiteX2" fmla="*/ 893969 w 8235577"/>
              <a:gd name="connsiteY2" fmla="*/ 5696020 h 5696020"/>
              <a:gd name="connsiteX3" fmla="*/ 0 w 8235577"/>
              <a:gd name="connsiteY3" fmla="*/ 5696020 h 5696020"/>
              <a:gd name="connsiteX4" fmla="*/ 0 w 8235577"/>
              <a:gd name="connsiteY4" fmla="*/ 0 h 5696020"/>
              <a:gd name="connsiteX5" fmla="*/ 893969 w 8235577"/>
              <a:gd name="connsiteY5" fmla="*/ 0 h 5696020"/>
              <a:gd name="connsiteX6" fmla="*/ 7341608 w 8235577"/>
              <a:gd name="connsiteY6" fmla="*/ 0 h 5696020"/>
              <a:gd name="connsiteX7" fmla="*/ 8235577 w 8235577"/>
              <a:gd name="connsiteY7" fmla="*/ 0 h 5696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35577" h="5696020">
                <a:moveTo>
                  <a:pt x="5623282" y="5696020"/>
                </a:moveTo>
                <a:lnTo>
                  <a:pt x="4729313" y="5696020"/>
                </a:lnTo>
                <a:lnTo>
                  <a:pt x="893969" y="5696020"/>
                </a:lnTo>
                <a:lnTo>
                  <a:pt x="0" y="5696020"/>
                </a:lnTo>
                <a:lnTo>
                  <a:pt x="0" y="0"/>
                </a:lnTo>
                <a:lnTo>
                  <a:pt x="893969" y="0"/>
                </a:lnTo>
                <a:lnTo>
                  <a:pt x="7341608" y="0"/>
                </a:lnTo>
                <a:lnTo>
                  <a:pt x="8235577" y="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F278CBD-69B0-46F2-B18C-033B4B195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5200" y="876370"/>
            <a:ext cx="5455441" cy="5457825"/>
          </a:xfrm>
        </p:spPr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en-US" sz="2400" dirty="0"/>
              <a:t>What type of activities do you do together?</a:t>
            </a:r>
          </a:p>
          <a:p>
            <a:pPr marL="0" indent="0" algn="r">
              <a:buNone/>
            </a:pPr>
            <a:r>
              <a:rPr lang="en-US" sz="2400" dirty="0"/>
              <a:t>How do you play together?</a:t>
            </a:r>
          </a:p>
          <a:p>
            <a:pPr marL="0" indent="0" algn="r">
              <a:buNone/>
            </a:pPr>
            <a:r>
              <a:rPr lang="en-US" sz="2400" dirty="0"/>
              <a:t>What is your sex life like?</a:t>
            </a:r>
          </a:p>
          <a:p>
            <a:pPr marL="0" indent="0" algn="r">
              <a:buNone/>
            </a:pPr>
            <a:r>
              <a:rPr lang="en-US" sz="2400" dirty="0"/>
              <a:t>What do you do with your free time?</a:t>
            </a:r>
          </a:p>
          <a:p>
            <a:pPr marL="0" indent="0" algn="r">
              <a:buNone/>
            </a:pPr>
            <a:r>
              <a:rPr lang="en-US" sz="2400" dirty="0"/>
              <a:t>How do you relate around money? </a:t>
            </a:r>
          </a:p>
          <a:p>
            <a:pPr marL="0" indent="0" algn="r">
              <a:buNone/>
            </a:pPr>
            <a:r>
              <a:rPr lang="en-US" sz="2400" dirty="0"/>
              <a:t>How are decisions made?</a:t>
            </a:r>
          </a:p>
          <a:p>
            <a:pPr marL="0" indent="0" algn="r">
              <a:buNone/>
            </a:pPr>
            <a:r>
              <a:rPr lang="en-US" sz="2400" dirty="0"/>
              <a:t>How do you handle conflict?</a:t>
            </a:r>
          </a:p>
          <a:p>
            <a:pPr marL="0" indent="0" algn="r">
              <a:buNone/>
            </a:pPr>
            <a:r>
              <a:rPr lang="en-US" sz="2400" dirty="0"/>
              <a:t>Who are we in relationship to others outside our home?</a:t>
            </a:r>
          </a:p>
          <a:p>
            <a:pPr marL="0" indent="0" algn="r">
              <a:buNone/>
            </a:pPr>
            <a:endParaRPr lang="en-US" sz="1700" dirty="0"/>
          </a:p>
          <a:p>
            <a:pPr marL="0" indent="0"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3589142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2D359C-6F1A-45F0-804F-9E1ACC4A9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636" y="3748"/>
            <a:ext cx="8132164" cy="792162"/>
          </a:xfrm>
        </p:spPr>
        <p:txBody>
          <a:bodyPr>
            <a:normAutofit/>
          </a:bodyPr>
          <a:lstStyle/>
          <a:p>
            <a:r>
              <a:rPr lang="en-US" sz="2800" dirty="0"/>
              <a:t>Our Relationship 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1FE5D8E-8AB9-49AD-AF5E-A24D201CE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2364" y="795910"/>
            <a:ext cx="6477000" cy="6244652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We have fun together.</a:t>
            </a:r>
          </a:p>
          <a:p>
            <a:r>
              <a:rPr lang="en-US" dirty="0"/>
              <a:t>We settle our differences peacefully.</a:t>
            </a:r>
          </a:p>
          <a:p>
            <a:r>
              <a:rPr lang="en-US" dirty="0"/>
              <a:t>We have satisfying and beautiful sex.</a:t>
            </a:r>
          </a:p>
          <a:p>
            <a:r>
              <a:rPr lang="en-US" dirty="0"/>
              <a:t>We are healthy and physically active.</a:t>
            </a:r>
          </a:p>
          <a:p>
            <a:r>
              <a:rPr lang="en-US" dirty="0"/>
              <a:t>We communicate easily and openly.</a:t>
            </a:r>
          </a:p>
          <a:p>
            <a:r>
              <a:rPr lang="en-US" dirty="0"/>
              <a:t>We worship together.</a:t>
            </a:r>
          </a:p>
          <a:p>
            <a:r>
              <a:rPr lang="en-US" dirty="0"/>
              <a:t>We are each other’s best friends..</a:t>
            </a:r>
          </a:p>
          <a:p>
            <a:r>
              <a:rPr lang="en-US" dirty="0"/>
              <a:t>We trust each other.</a:t>
            </a:r>
          </a:p>
          <a:p>
            <a:r>
              <a:rPr lang="en-US" dirty="0"/>
              <a:t>We are sexually faithful.</a:t>
            </a:r>
          </a:p>
          <a:p>
            <a:r>
              <a:rPr lang="en-US" dirty="0"/>
              <a:t>We both have satisfying careers.</a:t>
            </a:r>
          </a:p>
          <a:p>
            <a:r>
              <a:rPr lang="en-US" dirty="0"/>
              <a:t>We work well together as parents.</a:t>
            </a:r>
          </a:p>
          <a:p>
            <a:r>
              <a:rPr lang="en-US" dirty="0"/>
              <a:t>We share important decisions.</a:t>
            </a:r>
          </a:p>
          <a:p>
            <a:r>
              <a:rPr lang="en-US" dirty="0"/>
              <a:t>We meet each other’s deepest needs.</a:t>
            </a:r>
          </a:p>
          <a:p>
            <a:r>
              <a:rPr lang="en-US" dirty="0"/>
              <a:t>We have daily private time.</a:t>
            </a:r>
          </a:p>
          <a:p>
            <a:r>
              <a:rPr lang="en-US" dirty="0"/>
              <a:t>We feel safe with each other.</a:t>
            </a:r>
          </a:p>
          <a:p>
            <a:r>
              <a:rPr lang="en-US" dirty="0"/>
              <a:t>We are financially secure.</a:t>
            </a:r>
          </a:p>
          <a:p>
            <a:r>
              <a:rPr lang="en-US" dirty="0"/>
              <a:t>We live close to our parents.</a:t>
            </a:r>
          </a:p>
          <a:p>
            <a:r>
              <a:rPr lang="en-US" dirty="0"/>
              <a:t>We have similar political views.</a:t>
            </a:r>
          </a:p>
          <a:p>
            <a:r>
              <a:rPr lang="en-US" dirty="0"/>
              <a:t>We pray together daily.</a:t>
            </a:r>
          </a:p>
        </p:txBody>
      </p:sp>
    </p:spTree>
    <p:extLst>
      <p:ext uri="{BB962C8B-B14F-4D97-AF65-F5344CB8AC3E}">
        <p14:creationId xmlns:p14="http://schemas.microsoft.com/office/powerpoint/2010/main" val="27770042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3FEAB3-6764-4D37-BF3E-D4DD4AE34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My Goal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Today is to . . .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B801F693-C1D1-423D-9C68-BDE6EE7D58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1154760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914244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xmlns="" id="{AB45A142-4255-493C-8284-5D566C121B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252663" y="321177"/>
            <a:ext cx="3249230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xmlns="" id="{3799B374-BB96-4627-8AB7-AB70D14A49FA}"/>
              </a:ext>
            </a:extLst>
          </p:cNvPr>
          <p:cNvSpPr txBox="1">
            <a:spLocks noChangeArrowheads="1"/>
          </p:cNvSpPr>
          <p:nvPr/>
        </p:nvSpPr>
        <p:spPr>
          <a:xfrm>
            <a:off x="505677" y="914400"/>
            <a:ext cx="2743200" cy="2887579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en-US" sz="4400" b="1" dirty="0" err="1">
                <a:solidFill>
                  <a:schemeClr val="bg1"/>
                </a:solidFill>
              </a:rPr>
              <a:t>Kehilat</a:t>
            </a:r>
            <a:r>
              <a:rPr lang="en-US" sz="4400" b="1" dirty="0">
                <a:solidFill>
                  <a:schemeClr val="bg1"/>
                </a:solidFill>
              </a:rPr>
              <a:t> </a:t>
            </a:r>
            <a:r>
              <a:rPr lang="en-US" sz="4400" b="1" dirty="0" err="1">
                <a:solidFill>
                  <a:schemeClr val="bg1"/>
                </a:solidFill>
              </a:rPr>
              <a:t>HaDerech</a:t>
            </a:r>
            <a:r>
              <a:rPr lang="en-US" sz="4400" b="1" dirty="0">
                <a:solidFill>
                  <a:schemeClr val="bg1"/>
                </a:solidFill>
              </a:rPr>
              <a:t> Karmiel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en-US" sz="4200" b="1" i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Marriage Workshop  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3476" y="4170501"/>
            <a:ext cx="2989324" cy="1525597"/>
          </a:xfrm>
        </p:spPr>
        <p:txBody>
          <a:bodyPr vert="horz" lIns="91440" tIns="45720" rIns="91440" bIns="45720" rtlCol="0">
            <a:normAutofit/>
          </a:bodyPr>
          <a:lstStyle/>
          <a:p>
            <a:pPr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en-US" sz="1700" b="1" i="1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en-US" sz="2400" i="1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“Without a Vision . . .” 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xmlns="" id="{38FB9660-F42F-4313-BBC4-47C007FE48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893344" y="3910267"/>
            <a:ext cx="1940093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close up of a sign&#10;&#10;Description generated with very high confidence">
            <a:extLst>
              <a:ext uri="{FF2B5EF4-FFF2-40B4-BE49-F238E27FC236}">
                <a16:creationId xmlns:a16="http://schemas.microsoft.com/office/drawing/2014/main" xmlns="" id="{F5FA5C0C-3A1D-4877-AB58-9531A32F5F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99" b="1123"/>
          <a:stretch/>
        </p:blipFill>
        <p:spPr>
          <a:xfrm>
            <a:off x="3865366" y="573721"/>
            <a:ext cx="4915159" cy="571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39649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ar parked on the side of a road&#10;&#10;Description generated with very high confidence">
            <a:extLst>
              <a:ext uri="{FF2B5EF4-FFF2-40B4-BE49-F238E27FC236}">
                <a16:creationId xmlns:a16="http://schemas.microsoft.com/office/drawing/2014/main" xmlns="" id="{72414458-4184-4C57-A8B7-10BF4E1E4CB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334"/>
          <a:stretch/>
        </p:blipFill>
        <p:spPr>
          <a:xfrm>
            <a:off x="381000" y="-1743"/>
            <a:ext cx="9143980" cy="6857990"/>
          </a:xfrm>
          <a:prstGeom prst="rect">
            <a:avLst/>
          </a:prstGeom>
        </p:spPr>
      </p:pic>
      <p:sp>
        <p:nvSpPr>
          <p:cNvPr id="13" name="Rectangle 8">
            <a:extLst>
              <a:ext uri="{FF2B5EF4-FFF2-40B4-BE49-F238E27FC236}">
                <a16:creationId xmlns:a16="http://schemas.microsoft.com/office/drawing/2014/main" xmlns="" id="{09C0AD23-CA51-429D-BF79-AA894B0817D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0060" y="636585"/>
            <a:ext cx="2776600" cy="5581335"/>
          </a:xfrm>
          <a:prstGeom prst="rect">
            <a:avLst/>
          </a:prstGeom>
          <a:solidFill>
            <a:srgbClr val="334C68"/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xmlns="" id="{846BCE7F-7065-4D45-B806-1AA71CD6844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0060" y="476250"/>
            <a:ext cx="2777490" cy="94683"/>
          </a:xfrm>
          <a:prstGeom prst="rect">
            <a:avLst/>
          </a:prstGeom>
          <a:solidFill>
            <a:srgbClr val="334C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09C9DF35-16E2-4483-8A4B-650EF68863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0709" y="762000"/>
            <a:ext cx="2487621" cy="4017257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000" b="1" i="1" dirty="0">
                <a:solidFill>
                  <a:srgbClr val="FFFFFF"/>
                </a:solidFill>
              </a:rPr>
              <a:t>Most couples spend a lot of time planning their one-day wedding, but few plan their life-long marriage!</a:t>
            </a:r>
          </a:p>
        </p:txBody>
      </p:sp>
    </p:spTree>
    <p:extLst>
      <p:ext uri="{BB962C8B-B14F-4D97-AF65-F5344CB8AC3E}">
        <p14:creationId xmlns:p14="http://schemas.microsoft.com/office/powerpoint/2010/main" val="97102894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3962611-DFD5-4092-AAFD-559E3DFCE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6616" y="0"/>
            <a:ext cx="818271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2270F1FA-0425-408F-9861-80BF5AFB27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xmlns="" id="{09C9DF35-16E2-4483-8A4B-650EF68863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4026" y="2043663"/>
            <a:ext cx="4578895" cy="2031055"/>
          </a:xfrm>
        </p:spPr>
        <p:txBody>
          <a:bodyPr>
            <a:normAutofit/>
          </a:bodyPr>
          <a:lstStyle/>
          <a:p>
            <a:r>
              <a:rPr lang="en-US" b="1" i="1">
                <a:solidFill>
                  <a:srgbClr val="FFFFFF"/>
                </a:solidFill>
              </a:rPr>
              <a:t>Core Expectations of Marriage</a:t>
            </a:r>
          </a:p>
        </p:txBody>
      </p:sp>
    </p:spTree>
    <p:extLst>
      <p:ext uri="{BB962C8B-B14F-4D97-AF65-F5344CB8AC3E}">
        <p14:creationId xmlns:p14="http://schemas.microsoft.com/office/powerpoint/2010/main" val="69758506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3">
            <a:extLst>
              <a:ext uri="{FF2B5EF4-FFF2-40B4-BE49-F238E27FC236}">
                <a16:creationId xmlns:a16="http://schemas.microsoft.com/office/drawing/2014/main" xmlns="" id="{2BB5149D-6342-4695-83E1-6921B1AF5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>
                <a:latin typeface="Keep Calm Med" pitchFamily="2" charset="0"/>
              </a:rPr>
              <a:t>Core Expectations – 30/33 years old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30B53BF-4B34-4872-9620-C5D158EBF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5900" y="1724026"/>
            <a:ext cx="3030538" cy="333375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>
                <a:latin typeface="Keep Calm Med" pitchFamily="2" charset="0"/>
              </a:rPr>
              <a:t>Lorrie</a:t>
            </a:r>
            <a:r>
              <a:rPr lang="en-US" dirty="0"/>
              <a:t>		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F215393-3309-4F54-BBC2-A9F4BE5041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58889" y="2071688"/>
            <a:ext cx="3259137" cy="385921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/>
              <a:t>Work was the most important value in life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 my own value system  </a:t>
            </a:r>
          </a:p>
          <a:p>
            <a:pPr>
              <a:defRPr/>
            </a:pPr>
            <a:r>
              <a:rPr lang="en-US" dirty="0"/>
              <a:t>Friends/family were more important than spouse</a:t>
            </a:r>
          </a:p>
          <a:p>
            <a:pPr>
              <a:defRPr/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Husband would be spiritually strong, and I would follow</a:t>
            </a:r>
          </a:p>
          <a:p>
            <a:pPr>
              <a:defRPr/>
            </a:pPr>
            <a:r>
              <a:rPr lang="en-US" dirty="0"/>
              <a:t>Romance was just something you did that was</a:t>
            </a:r>
            <a:br>
              <a:rPr lang="en-US" dirty="0"/>
            </a:br>
            <a:r>
              <a:rPr lang="en-US" dirty="0"/>
              <a:t>expected . . . Useful only in dating</a:t>
            </a:r>
          </a:p>
          <a:p>
            <a:pPr>
              <a:defRPr/>
            </a:pPr>
            <a:r>
              <a:rPr lang="en-US" dirty="0"/>
              <a:t>Fun was high on my list of priorities</a:t>
            </a:r>
          </a:p>
          <a:p>
            <a:pPr>
              <a:defRPr/>
            </a:pPr>
            <a:r>
              <a:rPr lang="en-US" dirty="0"/>
              <a:t>Financial Security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A9B4D614-F626-4929-8137-703361B5E2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11689" y="1768476"/>
            <a:ext cx="3032125" cy="288925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dirty="0">
                <a:latin typeface="Keep Calm Med" pitchFamily="2" charset="0"/>
              </a:rPr>
              <a:t>Larry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5B6D67F4-1450-48CC-8CB2-E89AB76ED8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16438" y="2068514"/>
            <a:ext cx="3484562" cy="373697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/>
              <a:t>Work pays the bills . . . not necessary to make a lot of money</a:t>
            </a:r>
          </a:p>
          <a:p>
            <a:pPr>
              <a:defRPr/>
            </a:pPr>
            <a:r>
              <a:rPr lang="en-US" sz="700" dirty="0"/>
              <a:t> </a:t>
            </a:r>
          </a:p>
          <a:p>
            <a:pPr>
              <a:defRPr/>
            </a:pPr>
            <a:r>
              <a:rPr lang="en-US" dirty="0"/>
              <a:t>Romance, fun &amp; frequent loving sex are a natural part of a satisfying marriage</a:t>
            </a:r>
          </a:p>
          <a:p>
            <a:pPr>
              <a:defRPr/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Wife would have a strong faith</a:t>
            </a:r>
          </a:p>
          <a:p>
            <a:pPr>
              <a:defRPr/>
            </a:pPr>
            <a:r>
              <a:rPr lang="en-US" dirty="0"/>
              <a:t>Children were not necessary for a satisfying marriage</a:t>
            </a:r>
          </a:p>
          <a:p>
            <a:pPr>
              <a:defRPr/>
            </a:pPr>
            <a:r>
              <a:rPr lang="en-US" dirty="0"/>
              <a:t>Marriage relationship would be a warm and connected intimacy</a:t>
            </a:r>
          </a:p>
          <a:p>
            <a:pPr>
              <a:defRPr/>
            </a:pPr>
            <a:r>
              <a:rPr lang="en-US" dirty="0"/>
              <a:t>“We” would come before family/friends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xmlns="" id="{9702C7DF-B49D-4974-ABEE-5D4507604E69}"/>
              </a:ext>
            </a:extLst>
          </p:cNvPr>
          <p:cNvCxnSpPr>
            <a:cxnSpLocks/>
          </p:cNvCxnSpPr>
          <p:nvPr/>
        </p:nvCxnSpPr>
        <p:spPr>
          <a:xfrm flipV="1">
            <a:off x="3605214" y="2366964"/>
            <a:ext cx="1222375" cy="26987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20A1CD0A-403F-4C05-9E23-89BD805E2E27}"/>
              </a:ext>
            </a:extLst>
          </p:cNvPr>
          <p:cNvCxnSpPr>
            <a:cxnSpLocks/>
          </p:cNvCxnSpPr>
          <p:nvPr/>
        </p:nvCxnSpPr>
        <p:spPr>
          <a:xfrm flipV="1">
            <a:off x="3402013" y="2847976"/>
            <a:ext cx="1433512" cy="1198563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E827A3DA-7829-44F4-B3F9-9B9EA8CB061A}"/>
              </a:ext>
            </a:extLst>
          </p:cNvPr>
          <p:cNvCxnSpPr>
            <a:cxnSpLocks/>
          </p:cNvCxnSpPr>
          <p:nvPr/>
        </p:nvCxnSpPr>
        <p:spPr>
          <a:xfrm flipV="1">
            <a:off x="3233738" y="2393951"/>
            <a:ext cx="1593851" cy="2895599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8DF6EEBF-350D-47D2-BA35-71C11E4B2AF9}"/>
              </a:ext>
            </a:extLst>
          </p:cNvPr>
          <p:cNvCxnSpPr>
            <a:cxnSpLocks/>
          </p:cNvCxnSpPr>
          <p:nvPr/>
        </p:nvCxnSpPr>
        <p:spPr>
          <a:xfrm>
            <a:off x="3402013" y="4046538"/>
            <a:ext cx="1528762" cy="106361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A3569374-AB38-4619-9AEB-5D52B3B5CEE3}"/>
              </a:ext>
            </a:extLst>
          </p:cNvPr>
          <p:cNvCxnSpPr>
            <a:cxnSpLocks/>
          </p:cNvCxnSpPr>
          <p:nvPr/>
        </p:nvCxnSpPr>
        <p:spPr>
          <a:xfrm>
            <a:off x="4379913" y="3429000"/>
            <a:ext cx="550862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6E64D49C-F866-4F87-9FE8-8BB8B1CA65D9}"/>
              </a:ext>
            </a:extLst>
          </p:cNvPr>
          <p:cNvCxnSpPr>
            <a:cxnSpLocks/>
          </p:cNvCxnSpPr>
          <p:nvPr/>
        </p:nvCxnSpPr>
        <p:spPr>
          <a:xfrm>
            <a:off x="3810000" y="3044827"/>
            <a:ext cx="1246188" cy="1689099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3962611-DFD5-4092-AAFD-559E3DFCE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6616" y="0"/>
            <a:ext cx="818271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2270F1FA-0425-408F-9861-80BF5AFB27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xmlns="" id="{09C9DF35-16E2-4483-8A4B-650EF68863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4026" y="2043663"/>
            <a:ext cx="4578895" cy="203105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4000" b="1" i="1" dirty="0">
                <a:solidFill>
                  <a:srgbClr val="FFFFFF"/>
                </a:solidFill>
              </a:rPr>
              <a:t>Have you ever considered having a vision statement for your marriage?</a:t>
            </a:r>
          </a:p>
        </p:txBody>
      </p:sp>
    </p:spTree>
    <p:extLst>
      <p:ext uri="{BB962C8B-B14F-4D97-AF65-F5344CB8AC3E}">
        <p14:creationId xmlns:p14="http://schemas.microsoft.com/office/powerpoint/2010/main" val="401455989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F9EB9F2-07E2-4D64-BBD8-BB5B217F1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09C9DF35-16E2-4483-8A4B-650EF68863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08096" y="965199"/>
            <a:ext cx="5202503" cy="4927601"/>
          </a:xfrm>
        </p:spPr>
        <p:txBody>
          <a:bodyPr anchor="ctr">
            <a:normAutofit/>
          </a:bodyPr>
          <a:lstStyle/>
          <a:p>
            <a:pPr algn="l"/>
            <a:r>
              <a:rPr lang="en-US" sz="40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Without a vision, my people perish . . .</a:t>
            </a:r>
            <a:br>
              <a:rPr lang="en-US" sz="40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2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    </a:t>
            </a:r>
            <a:r>
              <a:rPr lang="en-US" sz="24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Prov. 29:18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F0C57C7C-DFE9-4A1E-B7A9-DF40E63366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041918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16A7E91B-81A2-409C-92F2-0BBC5248B7F7}"/>
              </a:ext>
            </a:extLst>
          </p:cNvPr>
          <p:cNvSpPr/>
          <p:nvPr/>
        </p:nvSpPr>
        <p:spPr>
          <a:xfrm>
            <a:off x="281782" y="1351507"/>
            <a:ext cx="266091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4400" dirty="0">
                <a:solidFill>
                  <a:srgbClr val="0070C0"/>
                </a:solidFill>
                <a:latin typeface="+mj-lt"/>
              </a:rPr>
              <a:t>Why is it important to have a vision for your marriage?</a:t>
            </a:r>
          </a:p>
        </p:txBody>
      </p:sp>
    </p:spTree>
    <p:extLst>
      <p:ext uri="{BB962C8B-B14F-4D97-AF65-F5344CB8AC3E}">
        <p14:creationId xmlns:p14="http://schemas.microsoft.com/office/powerpoint/2010/main" val="338100106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9F7D788E-2C1B-4EF4-8719-12613771FF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7452"/>
          </a:xfrm>
          <a:prstGeom prst="rect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2F34632E-0B59-4DFA-AC50-F23A1B81A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0075" y="3398909"/>
            <a:ext cx="4540169" cy="242477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is a Vision Statement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7C54E824-C0F4-480B-BC88-689F50C45F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07149" y="548"/>
            <a:ext cx="3262314" cy="3142889"/>
          </a:xfrm>
          <a:custGeom>
            <a:avLst/>
            <a:gdLst>
              <a:gd name="connsiteX0" fmla="*/ 229420 w 4349752"/>
              <a:gd name="connsiteY0" fmla="*/ 0 h 3142889"/>
              <a:gd name="connsiteX1" fmla="*/ 4120333 w 4349752"/>
              <a:gd name="connsiteY1" fmla="*/ 0 h 3142889"/>
              <a:gd name="connsiteX2" fmla="*/ 4178840 w 4349752"/>
              <a:gd name="connsiteY2" fmla="*/ 121453 h 3142889"/>
              <a:gd name="connsiteX3" fmla="*/ 4349752 w 4349752"/>
              <a:gd name="connsiteY3" fmla="*/ 968013 h 3142889"/>
              <a:gd name="connsiteX4" fmla="*/ 2174876 w 4349752"/>
              <a:gd name="connsiteY4" fmla="*/ 3142889 h 3142889"/>
              <a:gd name="connsiteX5" fmla="*/ 0 w 4349752"/>
              <a:gd name="connsiteY5" fmla="*/ 968013 h 3142889"/>
              <a:gd name="connsiteX6" fmla="*/ 170913 w 4349752"/>
              <a:gd name="connsiteY6" fmla="*/ 121453 h 3142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9752" h="3142889">
                <a:moveTo>
                  <a:pt x="229420" y="0"/>
                </a:moveTo>
                <a:lnTo>
                  <a:pt x="4120333" y="0"/>
                </a:lnTo>
                <a:lnTo>
                  <a:pt x="4178840" y="121453"/>
                </a:lnTo>
                <a:cubicBezTo>
                  <a:pt x="4288894" y="381652"/>
                  <a:pt x="4349752" y="667725"/>
                  <a:pt x="4349752" y="968013"/>
                </a:cubicBezTo>
                <a:cubicBezTo>
                  <a:pt x="4349752" y="2169164"/>
                  <a:pt x="3376027" y="3142889"/>
                  <a:pt x="2174876" y="3142889"/>
                </a:cubicBezTo>
                <a:cubicBezTo>
                  <a:pt x="973725" y="3142889"/>
                  <a:pt x="0" y="2169164"/>
                  <a:pt x="0" y="968013"/>
                </a:cubicBezTo>
                <a:cubicBezTo>
                  <a:pt x="0" y="667725"/>
                  <a:pt x="60858" y="381652"/>
                  <a:pt x="170913" y="12145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58DEA6A1-FC5C-4E6E-BBBF-7E472949B3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740319" y="1421356"/>
            <a:ext cx="3403681" cy="5436644"/>
          </a:xfrm>
          <a:custGeom>
            <a:avLst/>
            <a:gdLst>
              <a:gd name="connsiteX0" fmla="*/ 3084645 w 4538241"/>
              <a:gd name="connsiteY0" fmla="*/ 0 h 5436644"/>
              <a:gd name="connsiteX1" fmla="*/ 4285328 w 4538241"/>
              <a:gd name="connsiteY1" fmla="*/ 242407 h 5436644"/>
              <a:gd name="connsiteX2" fmla="*/ 4538241 w 4538241"/>
              <a:gd name="connsiteY2" fmla="*/ 364242 h 5436644"/>
              <a:gd name="connsiteX3" fmla="*/ 4538241 w 4538241"/>
              <a:gd name="connsiteY3" fmla="*/ 5436644 h 5436644"/>
              <a:gd name="connsiteX4" fmla="*/ 1091428 w 4538241"/>
              <a:gd name="connsiteY4" fmla="*/ 5436644 h 5436644"/>
              <a:gd name="connsiteX5" fmla="*/ 903472 w 4538241"/>
              <a:gd name="connsiteY5" fmla="*/ 5265818 h 5436644"/>
              <a:gd name="connsiteX6" fmla="*/ 0 w 4538241"/>
              <a:gd name="connsiteY6" fmla="*/ 3084645 h 5436644"/>
              <a:gd name="connsiteX7" fmla="*/ 3084645 w 4538241"/>
              <a:gd name="connsiteY7" fmla="*/ 0 h 5436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38241" h="5436644">
                <a:moveTo>
                  <a:pt x="3084645" y="0"/>
                </a:moveTo>
                <a:cubicBezTo>
                  <a:pt x="3510546" y="0"/>
                  <a:pt x="3916286" y="86315"/>
                  <a:pt x="4285328" y="242407"/>
                </a:cubicBezTo>
                <a:lnTo>
                  <a:pt x="4538241" y="364242"/>
                </a:lnTo>
                <a:lnTo>
                  <a:pt x="4538241" y="5436644"/>
                </a:lnTo>
                <a:lnTo>
                  <a:pt x="1091428" y="5436644"/>
                </a:lnTo>
                <a:lnTo>
                  <a:pt x="903472" y="5265818"/>
                </a:lnTo>
                <a:cubicBezTo>
                  <a:pt x="345261" y="4707608"/>
                  <a:pt x="0" y="3936446"/>
                  <a:pt x="0" y="3084645"/>
                </a:cubicBezTo>
                <a:cubicBezTo>
                  <a:pt x="0" y="1381043"/>
                  <a:pt x="1381043" y="0"/>
                  <a:pt x="3084645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96AAAC3B-1954-46B7-BBAC-27DFF5B529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729546" y="0"/>
            <a:ext cx="3017520" cy="2980240"/>
          </a:xfrm>
          <a:custGeom>
            <a:avLst/>
            <a:gdLst>
              <a:gd name="connsiteX0" fmla="*/ 248676 w 4023360"/>
              <a:gd name="connsiteY0" fmla="*/ 0 h 2980240"/>
              <a:gd name="connsiteX1" fmla="*/ 3774684 w 4023360"/>
              <a:gd name="connsiteY1" fmla="*/ 0 h 2980240"/>
              <a:gd name="connsiteX2" fmla="*/ 3780561 w 4023360"/>
              <a:gd name="connsiteY2" fmla="*/ 9674 h 2980240"/>
              <a:gd name="connsiteX3" fmla="*/ 4023360 w 4023360"/>
              <a:gd name="connsiteY3" fmla="*/ 968560 h 2980240"/>
              <a:gd name="connsiteX4" fmla="*/ 2011680 w 4023360"/>
              <a:gd name="connsiteY4" fmla="*/ 2980240 h 2980240"/>
              <a:gd name="connsiteX5" fmla="*/ 0 w 4023360"/>
              <a:gd name="connsiteY5" fmla="*/ 968560 h 2980240"/>
              <a:gd name="connsiteX6" fmla="*/ 242799 w 4023360"/>
              <a:gd name="connsiteY6" fmla="*/ 9674 h 298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3360" h="2980240">
                <a:moveTo>
                  <a:pt x="248676" y="0"/>
                </a:moveTo>
                <a:lnTo>
                  <a:pt x="3774684" y="0"/>
                </a:lnTo>
                <a:lnTo>
                  <a:pt x="3780561" y="9674"/>
                </a:lnTo>
                <a:cubicBezTo>
                  <a:pt x="3935405" y="294716"/>
                  <a:pt x="4023360" y="621366"/>
                  <a:pt x="4023360" y="968560"/>
                </a:cubicBezTo>
                <a:cubicBezTo>
                  <a:pt x="4023360" y="2079580"/>
                  <a:pt x="3122700" y="2980240"/>
                  <a:pt x="2011680" y="2980240"/>
                </a:cubicBezTo>
                <a:cubicBezTo>
                  <a:pt x="900660" y="2980240"/>
                  <a:pt x="0" y="2079580"/>
                  <a:pt x="0" y="968560"/>
                </a:cubicBezTo>
                <a:cubicBezTo>
                  <a:pt x="0" y="621366"/>
                  <a:pt x="87955" y="294716"/>
                  <a:pt x="242799" y="96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A5AD6500-BB62-4AAC-9D2F-C10DDC90CB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862672" y="1584494"/>
            <a:ext cx="3281329" cy="5273507"/>
          </a:xfrm>
          <a:custGeom>
            <a:avLst/>
            <a:gdLst>
              <a:gd name="connsiteX0" fmla="*/ 2921508 w 4375105"/>
              <a:gd name="connsiteY0" fmla="*/ 0 h 5273507"/>
              <a:gd name="connsiteX1" fmla="*/ 4314072 w 4375105"/>
              <a:gd name="connsiteY1" fmla="*/ 352611 h 5273507"/>
              <a:gd name="connsiteX2" fmla="*/ 4375105 w 4375105"/>
              <a:gd name="connsiteY2" fmla="*/ 389689 h 5273507"/>
              <a:gd name="connsiteX3" fmla="*/ 4375105 w 4375105"/>
              <a:gd name="connsiteY3" fmla="*/ 5273507 h 5273507"/>
              <a:gd name="connsiteX4" fmla="*/ 1193705 w 4375105"/>
              <a:gd name="connsiteY4" fmla="*/ 5273507 h 5273507"/>
              <a:gd name="connsiteX5" fmla="*/ 1063158 w 4375105"/>
              <a:gd name="connsiteY5" fmla="*/ 5175886 h 5273507"/>
              <a:gd name="connsiteX6" fmla="*/ 0 w 4375105"/>
              <a:gd name="connsiteY6" fmla="*/ 2921508 h 5273507"/>
              <a:gd name="connsiteX7" fmla="*/ 2921508 w 4375105"/>
              <a:gd name="connsiteY7" fmla="*/ 0 h 5273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75105" h="5273507">
                <a:moveTo>
                  <a:pt x="2921508" y="0"/>
                </a:moveTo>
                <a:cubicBezTo>
                  <a:pt x="3425728" y="0"/>
                  <a:pt x="3900114" y="127735"/>
                  <a:pt x="4314072" y="352611"/>
                </a:cubicBezTo>
                <a:lnTo>
                  <a:pt x="4375105" y="389689"/>
                </a:lnTo>
                <a:lnTo>
                  <a:pt x="4375105" y="5273507"/>
                </a:lnTo>
                <a:lnTo>
                  <a:pt x="1193705" y="5273507"/>
                </a:lnTo>
                <a:lnTo>
                  <a:pt x="1063158" y="5175886"/>
                </a:lnTo>
                <a:cubicBezTo>
                  <a:pt x="413861" y="4640038"/>
                  <a:pt x="0" y="3829104"/>
                  <a:pt x="0" y="2921508"/>
                </a:cubicBezTo>
                <a:cubicBezTo>
                  <a:pt x="0" y="1308004"/>
                  <a:pt x="1308004" y="0"/>
                  <a:pt x="292150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xmlns="" id="{CAB5A705-35BD-448E-98B4-BEC4CB3EF7F5}"/>
              </a:ext>
            </a:extLst>
          </p:cNvPr>
          <p:cNvSpPr txBox="1">
            <a:spLocks/>
          </p:cNvSpPr>
          <p:nvPr/>
        </p:nvSpPr>
        <p:spPr>
          <a:xfrm>
            <a:off x="3011956" y="199828"/>
            <a:ext cx="2605966" cy="2086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A </a:t>
            </a:r>
            <a:r>
              <a:rPr lang="en-US" sz="2400" b="1" dirty="0">
                <a:solidFill>
                  <a:schemeClr val="tx1"/>
                </a:solidFill>
              </a:rPr>
              <a:t>vision statement</a:t>
            </a:r>
            <a:r>
              <a:rPr lang="en-US" sz="2400" dirty="0">
                <a:solidFill>
                  <a:schemeClr val="tx1"/>
                </a:solidFill>
              </a:rPr>
              <a:t> outlines what you want your marriage to be </a:t>
            </a:r>
            <a:r>
              <a:rPr lang="en-US" sz="2400" b="1" dirty="0">
                <a:solidFill>
                  <a:schemeClr val="tx1"/>
                </a:solidFill>
              </a:rPr>
              <a:t>in the</a:t>
            </a:r>
            <a:r>
              <a:rPr lang="en-US" sz="2400" dirty="0">
                <a:solidFill>
                  <a:schemeClr val="tx1"/>
                </a:solidFill>
              </a:rPr>
              <a:t> future.</a:t>
            </a:r>
          </a:p>
        </p:txBody>
      </p:sp>
      <p:sp>
        <p:nvSpPr>
          <p:cNvPr id="14" name="Subtitle 4">
            <a:extLst>
              <a:ext uri="{FF2B5EF4-FFF2-40B4-BE49-F238E27FC236}">
                <a16:creationId xmlns:a16="http://schemas.microsoft.com/office/drawing/2014/main" xmlns="" id="{EA26F79D-C1C1-452A-8BB1-84ADA6E852D4}"/>
              </a:ext>
            </a:extLst>
          </p:cNvPr>
          <p:cNvSpPr txBox="1">
            <a:spLocks/>
          </p:cNvSpPr>
          <p:nvPr/>
        </p:nvSpPr>
        <p:spPr>
          <a:xfrm>
            <a:off x="6241774" y="1980653"/>
            <a:ext cx="2705292" cy="48767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It includes all of your expectations together. </a:t>
            </a:r>
          </a:p>
          <a:p>
            <a:pPr algn="r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It shows you what needs to be done to achieve your vision. </a:t>
            </a:r>
          </a:p>
          <a:p>
            <a:pPr algn="r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It must include all of your hopes and dreams.</a:t>
            </a:r>
          </a:p>
        </p:txBody>
      </p:sp>
    </p:spTree>
    <p:extLst>
      <p:ext uri="{BB962C8B-B14F-4D97-AF65-F5344CB8AC3E}">
        <p14:creationId xmlns:p14="http://schemas.microsoft.com/office/powerpoint/2010/main" val="1376132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B2DD5D22-F34D-4358-A062-C4A90AA6F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chemeClr val="accent1"/>
                </a:solidFill>
              </a:rPr>
              <a:t>Why is it important to have a vision for your marriage?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17B02A-EAAA-41A1-A858-03838F030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024" y="426720"/>
            <a:ext cx="5030976" cy="6004560"/>
          </a:xfrm>
        </p:spPr>
        <p:txBody>
          <a:bodyPr anchor="ctr">
            <a:noAutofit/>
          </a:bodyPr>
          <a:lstStyle/>
          <a:p>
            <a:r>
              <a:rPr lang="en-US" sz="2800" dirty="0"/>
              <a:t>Keeps you focused on the central goal of your marriage.</a:t>
            </a:r>
          </a:p>
          <a:p>
            <a:r>
              <a:rPr lang="en-US" sz="2800" dirty="0"/>
              <a:t>Brings unity to each of your expectations.</a:t>
            </a:r>
          </a:p>
          <a:p>
            <a:r>
              <a:rPr lang="en-US" sz="2800" dirty="0"/>
              <a:t>Shows you what needs to be done to achieve your vision.</a:t>
            </a:r>
          </a:p>
          <a:p>
            <a:r>
              <a:rPr lang="en-US" sz="2800" dirty="0"/>
              <a:t>It includes your core values, your hopes, and your dreams.</a:t>
            </a:r>
          </a:p>
          <a:p>
            <a:r>
              <a:rPr lang="en-US" sz="2800" dirty="0"/>
              <a:t>It helps you make decisions about what your future will be.</a:t>
            </a:r>
          </a:p>
        </p:txBody>
      </p:sp>
    </p:spTree>
    <p:extLst>
      <p:ext uri="{BB962C8B-B14F-4D97-AF65-F5344CB8AC3E}">
        <p14:creationId xmlns:p14="http://schemas.microsoft.com/office/powerpoint/2010/main" val="6010262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632</Words>
  <Application>Microsoft Office PowerPoint</Application>
  <PresentationFormat>‫הצגה על המסך (4:3)</PresentationFormat>
  <Paragraphs>93</Paragraphs>
  <Slides>15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20" baseType="lpstr">
      <vt:lpstr>Arial</vt:lpstr>
      <vt:lpstr>Calibri</vt:lpstr>
      <vt:lpstr>Keep Calm Med</vt:lpstr>
      <vt:lpstr>Times New Roman</vt:lpstr>
      <vt:lpstr>Office Theme</vt:lpstr>
      <vt:lpstr>Kehilat HaDerech Karmiel   Couples Conference</vt:lpstr>
      <vt:lpstr>מצגת של PowerPoint</vt:lpstr>
      <vt:lpstr>Most couples spend a lot of time planning their one-day wedding, but few plan their life-long marriage!</vt:lpstr>
      <vt:lpstr>Core Expectations of Marriage</vt:lpstr>
      <vt:lpstr>Core Expectations – 30/33 years old</vt:lpstr>
      <vt:lpstr>Have you ever considered having a vision statement for your marriage?</vt:lpstr>
      <vt:lpstr>Without a vision, my people perish . . .                                   Prov. 29:18</vt:lpstr>
      <vt:lpstr>What is a Vision Statement</vt:lpstr>
      <vt:lpstr>Why is it important to have a vision for your marriage?</vt:lpstr>
      <vt:lpstr>Areas of Focus</vt:lpstr>
      <vt:lpstr>Preparation for a Vision Statement might include questions such as these:</vt:lpstr>
      <vt:lpstr>מצגת של PowerPoint</vt:lpstr>
      <vt:lpstr>מצגת של PowerPoint</vt:lpstr>
      <vt:lpstr>Our Relationship Vision</vt:lpstr>
      <vt:lpstr>My Goal Today is to . . 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Kehilat HaDerech Karmiel   Couples Conference</dc:title>
  <dc:creator>Larry Russell</dc:creator>
  <cp:lastModifiedBy>Gilad Bousi</cp:lastModifiedBy>
  <cp:revision>3</cp:revision>
  <dcterms:created xsi:type="dcterms:W3CDTF">2020-01-14T08:27:17Z</dcterms:created>
  <dcterms:modified xsi:type="dcterms:W3CDTF">2020-01-20T09:51:22Z</dcterms:modified>
</cp:coreProperties>
</file>