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24"/>
  </p:handoutMasterIdLst>
  <p:sldIdLst>
    <p:sldId id="256" r:id="rId2"/>
    <p:sldId id="277" r:id="rId3"/>
    <p:sldId id="259" r:id="rId4"/>
    <p:sldId id="300" r:id="rId5"/>
    <p:sldId id="301" r:id="rId6"/>
    <p:sldId id="304" r:id="rId7"/>
    <p:sldId id="305" r:id="rId8"/>
    <p:sldId id="306" r:id="rId9"/>
    <p:sldId id="310" r:id="rId10"/>
    <p:sldId id="309" r:id="rId11"/>
    <p:sldId id="308" r:id="rId12"/>
    <p:sldId id="307" r:id="rId13"/>
    <p:sldId id="312" r:id="rId14"/>
    <p:sldId id="311" r:id="rId15"/>
    <p:sldId id="302" r:id="rId16"/>
    <p:sldId id="313" r:id="rId17"/>
    <p:sldId id="314" r:id="rId18"/>
    <p:sldId id="315" r:id="rId19"/>
    <p:sldId id="316" r:id="rId20"/>
    <p:sldId id="318" r:id="rId21"/>
    <p:sldId id="317" r:id="rId22"/>
    <p:sldId id="319" r:id="rId2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CCFFFF"/>
    <a:srgbClr val="FFFFFF"/>
    <a:srgbClr val="79D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971" autoAdjust="0"/>
    <p:restoredTop sz="9444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0E17656-EB3A-4AD7-968A-A18230BA91A4}" type="datetimeFigureOut">
              <a:rPr lang="he-IL" smtClean="0"/>
              <a:t>י"ד/אדר/תשע"ח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0FD0339-C486-4BBD-B396-69D8B829E1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14353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1F04-BCA7-4CF3-AFEE-65949A916468}" type="datetimeFigureOut">
              <a:rPr lang="he-IL" smtClean="0"/>
              <a:t>י"ד/אדר/תשע"ח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5EA0-8D4D-4E9E-BA11-962E50649F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461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1F04-BCA7-4CF3-AFEE-65949A916468}" type="datetimeFigureOut">
              <a:rPr lang="he-IL" smtClean="0"/>
              <a:t>י"ד/אדר/תשע"ח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5EA0-8D4D-4E9E-BA11-962E50649F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349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1F04-BCA7-4CF3-AFEE-65949A916468}" type="datetimeFigureOut">
              <a:rPr lang="he-IL" smtClean="0"/>
              <a:t>י"ד/אדר/תשע"ח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5EA0-8D4D-4E9E-BA11-962E50649F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46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1F04-BCA7-4CF3-AFEE-65949A916468}" type="datetimeFigureOut">
              <a:rPr lang="he-IL" smtClean="0"/>
              <a:t>י"ד/אדר/תשע"ח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5EA0-8D4D-4E9E-BA11-962E50649F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5213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1F04-BCA7-4CF3-AFEE-65949A916468}" type="datetimeFigureOut">
              <a:rPr lang="he-IL" smtClean="0"/>
              <a:t>י"ד/אדר/תשע"ח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5EA0-8D4D-4E9E-BA11-962E50649F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3715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1F04-BCA7-4CF3-AFEE-65949A916468}" type="datetimeFigureOut">
              <a:rPr lang="he-IL" smtClean="0"/>
              <a:t>י"ד/אדר/תשע"ח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5EA0-8D4D-4E9E-BA11-962E50649F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616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1F04-BCA7-4CF3-AFEE-65949A916468}" type="datetimeFigureOut">
              <a:rPr lang="he-IL" smtClean="0"/>
              <a:t>י"ד/אדר/תשע"ח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5EA0-8D4D-4E9E-BA11-962E50649F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70569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1F04-BCA7-4CF3-AFEE-65949A916468}" type="datetimeFigureOut">
              <a:rPr lang="he-IL" smtClean="0"/>
              <a:t>י"ד/אדר/תשע"ח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5EA0-8D4D-4E9E-BA11-962E50649F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9686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1F04-BCA7-4CF3-AFEE-65949A916468}" type="datetimeFigureOut">
              <a:rPr lang="he-IL" smtClean="0"/>
              <a:t>י"ד/אדר/תשע"ח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5EA0-8D4D-4E9E-BA11-962E50649F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657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1F04-BCA7-4CF3-AFEE-65949A916468}" type="datetimeFigureOut">
              <a:rPr lang="he-IL" smtClean="0"/>
              <a:t>י"ד/אדר/תשע"ח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5EA0-8D4D-4E9E-BA11-962E50649F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8619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1F04-BCA7-4CF3-AFEE-65949A916468}" type="datetimeFigureOut">
              <a:rPr lang="he-IL" smtClean="0"/>
              <a:t>י"ד/אדר/תשע"ח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5EA0-8D4D-4E9E-BA11-962E50649F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097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F1F04-BCA7-4CF3-AFEE-65949A916468}" type="datetimeFigureOut">
              <a:rPr lang="he-IL" smtClean="0"/>
              <a:t>י"ד/אדר/תשע"ח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65EA0-8D4D-4E9E-BA11-962E50649F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984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57337"/>
          </a:xfrm>
        </p:spPr>
        <p:txBody>
          <a:bodyPr/>
          <a:lstStyle/>
          <a:p>
            <a:r>
              <a:rPr lang="he-IL" dirty="0" smtClean="0"/>
              <a:t>אחדות האלוהים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e-IL" sz="6000" dirty="0" smtClean="0"/>
              <a:t>מלוא האלוהים</a:t>
            </a:r>
            <a:endParaRPr lang="he-IL" sz="6000" dirty="0"/>
          </a:p>
        </p:txBody>
      </p:sp>
    </p:spTree>
    <p:extLst>
      <p:ext uri="{BB962C8B-B14F-4D97-AF65-F5344CB8AC3E}">
        <p14:creationId xmlns:p14="http://schemas.microsoft.com/office/powerpoint/2010/main" val="414387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אליפסה 3"/>
          <p:cNvSpPr/>
          <p:nvPr/>
        </p:nvSpPr>
        <p:spPr>
          <a:xfrm>
            <a:off x="5117910" y="146761"/>
            <a:ext cx="818866" cy="972355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146761"/>
            <a:ext cx="10515600" cy="1218015"/>
          </a:xfrm>
        </p:spPr>
        <p:txBody>
          <a:bodyPr>
            <a:noAutofit/>
          </a:bodyPr>
          <a:lstStyle/>
          <a:p>
            <a:pPr algn="ctr"/>
            <a:r>
              <a:rPr lang="he-IL" sz="8800" dirty="0"/>
              <a:t>א</a:t>
            </a:r>
            <a:r>
              <a:rPr lang="he-IL" sz="6000" dirty="0"/>
              <a:t> </a:t>
            </a:r>
            <a:r>
              <a:rPr lang="he-IL" sz="8800" dirty="0"/>
              <a:t>ל</a:t>
            </a:r>
            <a:r>
              <a:rPr lang="he-IL" sz="6000" dirty="0"/>
              <a:t> </a:t>
            </a:r>
            <a:r>
              <a:rPr lang="he-IL" sz="8800" dirty="0"/>
              <a:t>ה י נ</a:t>
            </a:r>
            <a:r>
              <a:rPr lang="he-IL" sz="6000" dirty="0"/>
              <a:t> </a:t>
            </a:r>
            <a:r>
              <a:rPr lang="he-IL" sz="8800" dirty="0"/>
              <a:t>ו </a:t>
            </a:r>
          </a:p>
        </p:txBody>
      </p:sp>
      <p:graphicFrame>
        <p:nvGraphicFramePr>
          <p:cNvPr id="5" name="מציין מיקום תוכן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7609403"/>
              </p:ext>
            </p:extLst>
          </p:nvPr>
        </p:nvGraphicFramePr>
        <p:xfrm>
          <a:off x="838200" y="1552575"/>
          <a:ext cx="10515600" cy="280416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022445"/>
                <a:gridCol w="4094328"/>
                <a:gridCol w="5398827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יחיד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רבים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66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חבר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חברנו (חבר אחד שלנו)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חברינו (החברים הרבים שלנו)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בורא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בוראך (הבורא האחד שלך)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61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אליפסה 3"/>
          <p:cNvSpPr/>
          <p:nvPr/>
        </p:nvSpPr>
        <p:spPr>
          <a:xfrm>
            <a:off x="5117910" y="146761"/>
            <a:ext cx="818866" cy="972355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146761"/>
            <a:ext cx="10515600" cy="1218015"/>
          </a:xfrm>
        </p:spPr>
        <p:txBody>
          <a:bodyPr>
            <a:noAutofit/>
          </a:bodyPr>
          <a:lstStyle/>
          <a:p>
            <a:pPr algn="ctr"/>
            <a:r>
              <a:rPr lang="he-IL" sz="8800" dirty="0"/>
              <a:t>א</a:t>
            </a:r>
            <a:r>
              <a:rPr lang="he-IL" sz="6000" dirty="0"/>
              <a:t> </a:t>
            </a:r>
            <a:r>
              <a:rPr lang="he-IL" sz="8800" dirty="0"/>
              <a:t>ל</a:t>
            </a:r>
            <a:r>
              <a:rPr lang="he-IL" sz="6000" dirty="0"/>
              <a:t> </a:t>
            </a:r>
            <a:r>
              <a:rPr lang="he-IL" sz="8800" dirty="0"/>
              <a:t>ה י נ</a:t>
            </a:r>
            <a:r>
              <a:rPr lang="he-IL" sz="6000" dirty="0"/>
              <a:t> </a:t>
            </a:r>
            <a:r>
              <a:rPr lang="he-IL" sz="8800" dirty="0"/>
              <a:t>ו </a:t>
            </a:r>
          </a:p>
        </p:txBody>
      </p:sp>
      <p:graphicFrame>
        <p:nvGraphicFramePr>
          <p:cNvPr id="5" name="מציין מיקום תוכן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9047125"/>
              </p:ext>
            </p:extLst>
          </p:nvPr>
        </p:nvGraphicFramePr>
        <p:xfrm>
          <a:off x="838200" y="1552575"/>
          <a:ext cx="10515600" cy="280416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022445"/>
                <a:gridCol w="4094328"/>
                <a:gridCol w="5398827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יחיד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רבים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66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חבר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חברנו (חבר אחד שלנו)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חברינו (החברים הרבים שלנו)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בורא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בוראך (הבורא האחד שלך)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בוראיך</a:t>
                      </a:r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(הבוראים שלך)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2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אליפסה 3"/>
          <p:cNvSpPr/>
          <p:nvPr/>
        </p:nvSpPr>
        <p:spPr>
          <a:xfrm>
            <a:off x="5117910" y="146761"/>
            <a:ext cx="818866" cy="972355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146761"/>
            <a:ext cx="10515600" cy="1218015"/>
          </a:xfrm>
        </p:spPr>
        <p:txBody>
          <a:bodyPr>
            <a:noAutofit/>
          </a:bodyPr>
          <a:lstStyle/>
          <a:p>
            <a:pPr algn="ctr"/>
            <a:r>
              <a:rPr lang="he-IL" sz="8800" dirty="0"/>
              <a:t>א</a:t>
            </a:r>
            <a:r>
              <a:rPr lang="he-IL" sz="6000" dirty="0"/>
              <a:t> </a:t>
            </a:r>
            <a:r>
              <a:rPr lang="he-IL" sz="8800" dirty="0"/>
              <a:t>ל</a:t>
            </a:r>
            <a:r>
              <a:rPr lang="he-IL" sz="6000" dirty="0"/>
              <a:t> </a:t>
            </a:r>
            <a:r>
              <a:rPr lang="he-IL" sz="8800" dirty="0"/>
              <a:t>ה י נ</a:t>
            </a:r>
            <a:r>
              <a:rPr lang="he-IL" sz="6000" dirty="0"/>
              <a:t> </a:t>
            </a:r>
            <a:r>
              <a:rPr lang="he-IL" sz="8800" dirty="0"/>
              <a:t>ו </a:t>
            </a:r>
          </a:p>
        </p:txBody>
      </p:sp>
      <p:graphicFrame>
        <p:nvGraphicFramePr>
          <p:cNvPr id="5" name="מציין מיקום תוכן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6524532"/>
              </p:ext>
            </p:extLst>
          </p:nvPr>
        </p:nvGraphicFramePr>
        <p:xfrm>
          <a:off x="838200" y="1552575"/>
          <a:ext cx="10515600" cy="280416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022445"/>
                <a:gridCol w="4094328"/>
                <a:gridCol w="5398827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יחיד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רבים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66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חבר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חברנו (חבר אחד שלנו)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חברינו (החברים הרבים שלנו)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בורא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בוראך (הבורא האחד שלך)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בוראיך</a:t>
                      </a:r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(הבוראים שלך)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חתול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015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אליפסה 3"/>
          <p:cNvSpPr/>
          <p:nvPr/>
        </p:nvSpPr>
        <p:spPr>
          <a:xfrm>
            <a:off x="5117910" y="146761"/>
            <a:ext cx="818866" cy="972355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146761"/>
            <a:ext cx="10515600" cy="1218015"/>
          </a:xfrm>
        </p:spPr>
        <p:txBody>
          <a:bodyPr>
            <a:noAutofit/>
          </a:bodyPr>
          <a:lstStyle/>
          <a:p>
            <a:pPr algn="ctr"/>
            <a:r>
              <a:rPr lang="he-IL" sz="8800" dirty="0"/>
              <a:t>א</a:t>
            </a:r>
            <a:r>
              <a:rPr lang="he-IL" sz="6000" dirty="0"/>
              <a:t> </a:t>
            </a:r>
            <a:r>
              <a:rPr lang="he-IL" sz="8800" dirty="0"/>
              <a:t>ל</a:t>
            </a:r>
            <a:r>
              <a:rPr lang="he-IL" sz="6000" dirty="0"/>
              <a:t> </a:t>
            </a:r>
            <a:r>
              <a:rPr lang="he-IL" sz="8800" dirty="0"/>
              <a:t>ה י נ</a:t>
            </a:r>
            <a:r>
              <a:rPr lang="he-IL" sz="6000" dirty="0"/>
              <a:t> </a:t>
            </a:r>
            <a:r>
              <a:rPr lang="he-IL" sz="8800" dirty="0"/>
              <a:t>ו </a:t>
            </a:r>
          </a:p>
        </p:txBody>
      </p:sp>
      <p:graphicFrame>
        <p:nvGraphicFramePr>
          <p:cNvPr id="5" name="מציין מיקום תוכן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3526873"/>
              </p:ext>
            </p:extLst>
          </p:nvPr>
        </p:nvGraphicFramePr>
        <p:xfrm>
          <a:off x="838200" y="1552575"/>
          <a:ext cx="10515600" cy="329184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022445"/>
                <a:gridCol w="4094328"/>
                <a:gridCol w="5398827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יחיד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רבים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66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חבר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חברנו (חבר אחד שלנו)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חברינו (החברים הרבים שלנו)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בורא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בוראך (הבורא האחד שלך)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בוראיך</a:t>
                      </a:r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(הבוראים שלך)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חתול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חתולנו (החתול האחד שלך)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87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אליפסה 3"/>
          <p:cNvSpPr/>
          <p:nvPr/>
        </p:nvSpPr>
        <p:spPr>
          <a:xfrm>
            <a:off x="5117910" y="146761"/>
            <a:ext cx="818866" cy="972355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146761"/>
            <a:ext cx="10515600" cy="1218015"/>
          </a:xfrm>
        </p:spPr>
        <p:txBody>
          <a:bodyPr>
            <a:noAutofit/>
          </a:bodyPr>
          <a:lstStyle/>
          <a:p>
            <a:pPr algn="ctr"/>
            <a:r>
              <a:rPr lang="he-IL" sz="8800" dirty="0"/>
              <a:t>א</a:t>
            </a:r>
            <a:r>
              <a:rPr lang="he-IL" sz="6000" dirty="0"/>
              <a:t> </a:t>
            </a:r>
            <a:r>
              <a:rPr lang="he-IL" sz="8800" dirty="0"/>
              <a:t>ל</a:t>
            </a:r>
            <a:r>
              <a:rPr lang="he-IL" sz="6000" dirty="0"/>
              <a:t> </a:t>
            </a:r>
            <a:r>
              <a:rPr lang="he-IL" sz="8800" dirty="0"/>
              <a:t>ה י נ</a:t>
            </a:r>
            <a:r>
              <a:rPr lang="he-IL" sz="6000" dirty="0"/>
              <a:t> </a:t>
            </a:r>
            <a:r>
              <a:rPr lang="he-IL" sz="8800" dirty="0"/>
              <a:t>ו </a:t>
            </a:r>
          </a:p>
        </p:txBody>
      </p:sp>
      <p:graphicFrame>
        <p:nvGraphicFramePr>
          <p:cNvPr id="5" name="מציין מיקום תוכן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1725466"/>
              </p:ext>
            </p:extLst>
          </p:nvPr>
        </p:nvGraphicFramePr>
        <p:xfrm>
          <a:off x="838200" y="1552575"/>
          <a:ext cx="10515600" cy="329184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022445"/>
                <a:gridCol w="4094328"/>
                <a:gridCol w="5398827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יחיד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רבים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66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חבר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חברנו (חבר אחד שלנו)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חברינו (החברים הרבים שלנו)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בורא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בוראך (הבורא האחד שלך)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בוראיך</a:t>
                      </a:r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(הבוראים שלך)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חתול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חתולנו (החתול האחד שלך)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dirty="0" smtClean="0"/>
                        <a:t>חתולינו (החתולים הרבים שלנו)</a:t>
                      </a:r>
                      <a:endParaRPr lang="he-IL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010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6000" dirty="0" smtClean="0"/>
              <a:t>אחד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e-IL" sz="3600" dirty="0" smtClean="0"/>
              <a:t>השורש אחד מציין אחדות</a:t>
            </a:r>
          </a:p>
          <a:p>
            <a:pPr marL="0" indent="0">
              <a:buNone/>
            </a:pPr>
            <a:r>
              <a:rPr lang="he-IL" sz="3600" dirty="0" smtClean="0"/>
              <a:t>המילה אחד מציינת גם יחידות אך גם אחדות</a:t>
            </a:r>
          </a:p>
          <a:p>
            <a:pPr marL="0" indent="0">
              <a:buNone/>
            </a:pPr>
            <a:r>
              <a:rPr lang="he-IL" sz="3600" dirty="0" smtClean="0"/>
              <a:t>בראשית ב' 24 "על כן יעזוב איש את אביו...והיו לבשר אחד"</a:t>
            </a:r>
          </a:p>
          <a:p>
            <a:pPr marL="0" indent="0">
              <a:buNone/>
            </a:pPr>
            <a:r>
              <a:rPr lang="he-IL" sz="3600" dirty="0" smtClean="0"/>
              <a:t>בראשית מ"א 25 "ויאמר יוסף.... חלום פרעה אחד הוא"</a:t>
            </a:r>
          </a:p>
          <a:p>
            <a:pPr marL="0" indent="0">
              <a:buNone/>
            </a:pPr>
            <a:r>
              <a:rPr lang="he-IL" sz="3600" dirty="0" smtClean="0"/>
              <a:t>עזרא </a:t>
            </a:r>
            <a:r>
              <a:rPr lang="he-IL" sz="3600" dirty="0"/>
              <a:t>ב' 64 ”</a:t>
            </a:r>
            <a:r>
              <a:rPr lang="he-IL" sz="3600" dirty="0" err="1"/>
              <a:t>כָּל־הַקָּהָ֖ל</a:t>
            </a:r>
            <a:r>
              <a:rPr lang="he-IL" sz="3600" dirty="0"/>
              <a:t> </a:t>
            </a:r>
            <a:r>
              <a:rPr lang="he-IL" sz="3600" dirty="0" err="1"/>
              <a:t>כְּאֶחָ֑ד</a:t>
            </a:r>
            <a:r>
              <a:rPr lang="he-IL" sz="3600" dirty="0"/>
              <a:t> </a:t>
            </a:r>
            <a:r>
              <a:rPr lang="he-IL" sz="3600" dirty="0" err="1"/>
              <a:t>אַרְבַּ֣ע</a:t>
            </a:r>
            <a:r>
              <a:rPr lang="he-IL" sz="3600" dirty="0"/>
              <a:t> </a:t>
            </a:r>
            <a:r>
              <a:rPr lang="he-IL" sz="3600" dirty="0" err="1"/>
              <a:t>רִבּ֔וֹא</a:t>
            </a:r>
            <a:r>
              <a:rPr lang="he-IL" sz="3600" dirty="0"/>
              <a:t> </a:t>
            </a:r>
            <a:r>
              <a:rPr lang="he-IL" sz="3600" dirty="0" err="1"/>
              <a:t>אַלְפַּ֖יִם</a:t>
            </a:r>
            <a:r>
              <a:rPr lang="he-IL" sz="3600" dirty="0"/>
              <a:t> </a:t>
            </a:r>
            <a:r>
              <a:rPr lang="he-IL" sz="3600" dirty="0" err="1"/>
              <a:t>שְׁלֹשׁ־מֵא֥וֹת</a:t>
            </a:r>
            <a:r>
              <a:rPr lang="he-IL" sz="3600" dirty="0"/>
              <a:t> </a:t>
            </a:r>
            <a:r>
              <a:rPr lang="he-IL" sz="3600" dirty="0" err="1"/>
              <a:t>שִׁשִּֽׁים</a:t>
            </a:r>
            <a:r>
              <a:rPr lang="he-IL" sz="3600" dirty="0"/>
              <a:t>׃“‎ </a:t>
            </a:r>
          </a:p>
        </p:txBody>
      </p:sp>
    </p:spTree>
    <p:extLst>
      <p:ext uri="{BB962C8B-B14F-4D97-AF65-F5344CB8AC3E}">
        <p14:creationId xmlns:p14="http://schemas.microsoft.com/office/powerpoint/2010/main" val="394412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6000" dirty="0" smtClean="0"/>
              <a:t>אחד לעומת יחיד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405718"/>
            <a:ext cx="10515600" cy="5213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3600" dirty="0" smtClean="0"/>
              <a:t>הפועל יחיד מציין יחידות בלבד</a:t>
            </a:r>
          </a:p>
          <a:p>
            <a:r>
              <a:rPr lang="he-IL" sz="3600" dirty="0" smtClean="0"/>
              <a:t>בראשית כ"ב 2 </a:t>
            </a:r>
            <a:r>
              <a:rPr lang="en-US" sz="3600" dirty="0"/>
              <a:t> </a:t>
            </a:r>
            <a:r>
              <a:rPr lang="he-IL" sz="3600" dirty="0"/>
              <a:t>”</a:t>
            </a:r>
            <a:r>
              <a:rPr lang="he-IL" sz="3600" dirty="0" err="1"/>
              <a:t>וַיֹּ֡אמֶר</a:t>
            </a:r>
            <a:r>
              <a:rPr lang="he-IL" sz="3600" dirty="0"/>
              <a:t> </a:t>
            </a:r>
            <a:r>
              <a:rPr lang="he-IL" sz="3600" dirty="0" err="1"/>
              <a:t>קַח־נָ֠א</a:t>
            </a:r>
            <a:r>
              <a:rPr lang="he-IL" sz="3600" dirty="0"/>
              <a:t> </a:t>
            </a:r>
            <a:r>
              <a:rPr lang="he-IL" sz="3600" dirty="0" err="1"/>
              <a:t>אֶת־בִּנְך</a:t>
            </a:r>
            <a:r>
              <a:rPr lang="he-IL" sz="3600" dirty="0"/>
              <a:t>ָ֨ </a:t>
            </a:r>
            <a:r>
              <a:rPr lang="he-IL" sz="3600" dirty="0" err="1"/>
              <a:t>אֶת־יְחִֽידְך</a:t>
            </a:r>
            <a:r>
              <a:rPr lang="he-IL" sz="3600" dirty="0"/>
              <a:t>ָ֤ </a:t>
            </a:r>
            <a:r>
              <a:rPr lang="he-IL" sz="3600" dirty="0" err="1"/>
              <a:t>אֲשֶׁר־אָהַ֙בְתּ</a:t>
            </a:r>
            <a:r>
              <a:rPr lang="he-IL" sz="3600" dirty="0"/>
              <a:t>ָ֙ </a:t>
            </a:r>
            <a:r>
              <a:rPr lang="he-IL" sz="3600" dirty="0" err="1"/>
              <a:t>אֶת־יִצְחָ֔ק</a:t>
            </a:r>
            <a:r>
              <a:rPr lang="he-IL" sz="3600" dirty="0"/>
              <a:t>“‎</a:t>
            </a:r>
            <a:endParaRPr lang="en-US" sz="3600" dirty="0"/>
          </a:p>
          <a:p>
            <a:r>
              <a:rPr lang="he-IL" sz="3600" dirty="0"/>
              <a:t>‏ בראשית כ"ב </a:t>
            </a:r>
            <a:r>
              <a:rPr lang="he-IL" sz="3600" dirty="0" smtClean="0"/>
              <a:t>16,12 ”וְלֹ֥א </a:t>
            </a:r>
            <a:r>
              <a:rPr lang="he-IL" sz="3600" dirty="0" err="1"/>
              <a:t>חָשַׂ֖כְתּ</a:t>
            </a:r>
            <a:r>
              <a:rPr lang="he-IL" sz="3600" dirty="0"/>
              <a:t>ָ </a:t>
            </a:r>
            <a:r>
              <a:rPr lang="he-IL" sz="3600" dirty="0" err="1"/>
              <a:t>אֶת־בִּנְך</a:t>
            </a:r>
            <a:r>
              <a:rPr lang="he-IL" sz="3600" dirty="0"/>
              <a:t>ָ֥ </a:t>
            </a:r>
            <a:r>
              <a:rPr lang="he-IL" sz="3600" dirty="0" err="1"/>
              <a:t>אֶת־יְחִידֶֽך</a:t>
            </a:r>
            <a:r>
              <a:rPr lang="he-IL" sz="3600" dirty="0"/>
              <a:t>ָ׃“‎</a:t>
            </a:r>
            <a:endParaRPr lang="en-US" sz="3600" dirty="0"/>
          </a:p>
          <a:p>
            <a:r>
              <a:rPr lang="he-IL" sz="3600" dirty="0"/>
              <a:t>שופטים י"א 34 ‏”</a:t>
            </a:r>
            <a:r>
              <a:rPr lang="he-IL" sz="3600" dirty="0" err="1"/>
              <a:t>וַיָּבֹ֨א</a:t>
            </a:r>
            <a:r>
              <a:rPr lang="he-IL" sz="3600" dirty="0"/>
              <a:t> </a:t>
            </a:r>
            <a:r>
              <a:rPr lang="he-IL" sz="3600" dirty="0" err="1"/>
              <a:t>יִפְתָּ֣ח</a:t>
            </a:r>
            <a:r>
              <a:rPr lang="he-IL" sz="3600" dirty="0"/>
              <a:t> </a:t>
            </a:r>
            <a:r>
              <a:rPr lang="he-IL" sz="3600" dirty="0" err="1"/>
              <a:t>הַמִּצְפָּה</a:t>
            </a:r>
            <a:r>
              <a:rPr lang="he-IL" sz="3600" dirty="0"/>
              <a:t>֮ </a:t>
            </a:r>
            <a:r>
              <a:rPr lang="he-IL" sz="3600" dirty="0" err="1"/>
              <a:t>אֶל־בֵּיתו</a:t>
            </a:r>
            <a:r>
              <a:rPr lang="he-IL" sz="3600" dirty="0"/>
              <a:t>ֹ֒ </a:t>
            </a:r>
            <a:r>
              <a:rPr lang="he-IL" sz="3600" dirty="0" err="1"/>
              <a:t>וְהִנֵּ֤ה</a:t>
            </a:r>
            <a:r>
              <a:rPr lang="he-IL" sz="3600" dirty="0"/>
              <a:t> </a:t>
            </a:r>
            <a:r>
              <a:rPr lang="he-IL" sz="3600" dirty="0" err="1"/>
              <a:t>בִתּו</a:t>
            </a:r>
            <a:r>
              <a:rPr lang="he-IL" sz="3600" dirty="0"/>
              <a:t>ֹ֙ יֹצֵ֣את לִקְרָאת֔וֹ </a:t>
            </a:r>
            <a:r>
              <a:rPr lang="he-IL" sz="3600" dirty="0" err="1"/>
              <a:t>בְתֻפִּ֖ים</a:t>
            </a:r>
            <a:r>
              <a:rPr lang="he-IL" sz="3600" dirty="0"/>
              <a:t> </a:t>
            </a:r>
            <a:r>
              <a:rPr lang="he-IL" sz="3600" dirty="0" err="1"/>
              <a:t>וּבִמְחֹל֑וֹת</a:t>
            </a:r>
            <a:r>
              <a:rPr lang="he-IL" sz="3600" dirty="0"/>
              <a:t> וְרַק֙ הִ֣יא יְחִידָ֔ה </a:t>
            </a:r>
            <a:r>
              <a:rPr lang="he-IL" sz="3600" dirty="0" err="1"/>
              <a:t>אֵֽין־ל֥ו</a:t>
            </a:r>
            <a:r>
              <a:rPr lang="he-IL" sz="3600" dirty="0"/>
              <a:t>ֹ </a:t>
            </a:r>
            <a:r>
              <a:rPr lang="he-IL" sz="3600" dirty="0" err="1"/>
              <a:t>מִמֶּ֛נּוּ</a:t>
            </a:r>
            <a:r>
              <a:rPr lang="he-IL" sz="3600" dirty="0"/>
              <a:t> </a:t>
            </a:r>
            <a:r>
              <a:rPr lang="he-IL" sz="3600" dirty="0" err="1"/>
              <a:t>בֵּ֖ן</a:t>
            </a:r>
            <a:r>
              <a:rPr lang="he-IL" sz="3600" dirty="0"/>
              <a:t> </a:t>
            </a:r>
            <a:r>
              <a:rPr lang="he-IL" sz="3600" dirty="0" err="1"/>
              <a:t>אוֹ־בַֽת</a:t>
            </a:r>
            <a:r>
              <a:rPr lang="he-IL" sz="3600" dirty="0"/>
              <a:t>“‎</a:t>
            </a:r>
          </a:p>
        </p:txBody>
      </p:sp>
    </p:spTree>
    <p:extLst>
      <p:ext uri="{BB962C8B-B14F-4D97-AF65-F5344CB8AC3E}">
        <p14:creationId xmlns:p14="http://schemas.microsoft.com/office/powerpoint/2010/main" val="12777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6000" dirty="0" smtClean="0"/>
              <a:t>אחד לעומת יחיד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405718"/>
            <a:ext cx="10515600" cy="5213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3600" dirty="0" smtClean="0"/>
              <a:t>בדבר ה' לא כתוב אפילו פעם אחת על ה' שהוא יחיד</a:t>
            </a:r>
          </a:p>
          <a:p>
            <a:pPr marL="0" indent="0">
              <a:buNone/>
            </a:pPr>
            <a:r>
              <a:rPr lang="he-IL" sz="3600" dirty="0" smtClean="0"/>
              <a:t>כתוב לנו על ה' שהוא </a:t>
            </a:r>
            <a:r>
              <a:rPr lang="he-IL" sz="5400" dirty="0" smtClean="0"/>
              <a:t>אחד</a:t>
            </a:r>
            <a:r>
              <a:rPr lang="he-IL" sz="3600" dirty="0" smtClean="0"/>
              <a:t> ורק אחד ולא יחיד.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335790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146760"/>
            <a:ext cx="10515600" cy="1067891"/>
          </a:xfrm>
        </p:spPr>
        <p:txBody>
          <a:bodyPr>
            <a:normAutofit/>
          </a:bodyPr>
          <a:lstStyle/>
          <a:p>
            <a:pPr algn="ctr"/>
            <a:r>
              <a:rPr lang="he-IL" sz="6000" dirty="0" err="1" smtClean="0"/>
              <a:t>הרמבם</a:t>
            </a:r>
            <a:r>
              <a:rPr lang="he-IL" sz="6000" dirty="0" smtClean="0"/>
              <a:t> – הנשר הגדול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347952"/>
            <a:ext cx="10515600" cy="503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3600" dirty="0" smtClean="0"/>
              <a:t>הנשר הגדול </a:t>
            </a:r>
            <a:r>
              <a:rPr lang="he-IL" sz="3600" dirty="0" err="1" smtClean="0"/>
              <a:t>בגימטריה</a:t>
            </a:r>
            <a:r>
              <a:rPr lang="he-IL" sz="3600" dirty="0" smtClean="0"/>
              <a:t> – 603</a:t>
            </a:r>
          </a:p>
          <a:p>
            <a:pPr marL="0" indent="0">
              <a:buNone/>
            </a:pPr>
            <a:r>
              <a:rPr lang="he-IL" sz="3600" dirty="0" smtClean="0"/>
              <a:t>רבנו משה </a:t>
            </a:r>
            <a:r>
              <a:rPr lang="he-IL" sz="3600" dirty="0" err="1" smtClean="0"/>
              <a:t>בגימטריה</a:t>
            </a:r>
            <a:r>
              <a:rPr lang="he-IL" sz="3600" dirty="0" smtClean="0"/>
              <a:t> -  603</a:t>
            </a:r>
          </a:p>
          <a:p>
            <a:pPr marL="0" indent="0">
              <a:buNone/>
            </a:pPr>
            <a:r>
              <a:rPr lang="he-IL" sz="3600" dirty="0" smtClean="0"/>
              <a:t>יחזקאל י"ז 3 </a:t>
            </a:r>
            <a:r>
              <a:rPr lang="he-IL" sz="3600" dirty="0"/>
              <a:t>‏”</a:t>
            </a:r>
            <a:r>
              <a:rPr lang="he-IL" sz="3600" dirty="0" err="1"/>
              <a:t>כֹּה־אָמַ֣ר</a:t>
            </a:r>
            <a:r>
              <a:rPr lang="he-IL" sz="3600" dirty="0"/>
              <a:t> ׀ אֲדֹנָ֣י יְהוִ֗ה </a:t>
            </a:r>
            <a:r>
              <a:rPr lang="he-IL" sz="3600" dirty="0" err="1"/>
              <a:t>הַנֶּ֤שֶׁר</a:t>
            </a:r>
            <a:r>
              <a:rPr lang="he-IL" sz="3600" dirty="0"/>
              <a:t> </a:t>
            </a:r>
            <a:r>
              <a:rPr lang="he-IL" sz="3600" dirty="0" err="1"/>
              <a:t>הַגָּדוֹל</a:t>
            </a:r>
            <a:r>
              <a:rPr lang="he-IL" sz="3600" dirty="0"/>
              <a:t>֙ </a:t>
            </a:r>
            <a:r>
              <a:rPr lang="he-IL" sz="3600" dirty="0" err="1"/>
              <a:t>גְּד֤וֹל</a:t>
            </a:r>
            <a:r>
              <a:rPr lang="he-IL" sz="3600" dirty="0"/>
              <a:t> </a:t>
            </a:r>
            <a:r>
              <a:rPr lang="he-IL" sz="3600" dirty="0" err="1"/>
              <a:t>הַכְּנָפַ֙יִם</a:t>
            </a:r>
            <a:r>
              <a:rPr lang="he-IL" sz="3600" dirty="0"/>
              <a:t>֙ אֶ֣רֶךְ הָאֵ֔בֶר מָלֵא֙ </a:t>
            </a:r>
            <a:r>
              <a:rPr lang="he-IL" sz="3600" dirty="0" err="1"/>
              <a:t>הַנּוֹצָ֔ה</a:t>
            </a:r>
            <a:r>
              <a:rPr lang="he-IL" sz="3600" dirty="0"/>
              <a:t> </a:t>
            </a:r>
            <a:r>
              <a:rPr lang="he-IL" sz="3600" dirty="0" err="1"/>
              <a:t>אֲשֶׁר־ל֖ו</a:t>
            </a:r>
            <a:r>
              <a:rPr lang="he-IL" sz="3600" dirty="0"/>
              <a:t>ֹ הָֽרִקְמָ֑ה...“</a:t>
            </a:r>
            <a:r>
              <a:rPr lang="he-IL" sz="3600" dirty="0" smtClean="0"/>
              <a:t>‎</a:t>
            </a:r>
          </a:p>
          <a:p>
            <a:pPr marL="0" indent="0">
              <a:buNone/>
            </a:pPr>
            <a:r>
              <a:rPr lang="he-IL" sz="3600" dirty="0" smtClean="0"/>
              <a:t>השפעתו של </a:t>
            </a:r>
            <a:r>
              <a:rPr lang="he-IL" sz="3600" dirty="0" err="1" smtClean="0"/>
              <a:t>הרמבם</a:t>
            </a:r>
            <a:r>
              <a:rPr lang="he-IL" sz="3600" dirty="0" smtClean="0"/>
              <a:t> היתה ועודנה עצומה</a:t>
            </a:r>
          </a:p>
          <a:p>
            <a:pPr marL="0" indent="0">
              <a:buNone/>
            </a:pPr>
            <a:r>
              <a:rPr lang="he-IL" sz="3600" dirty="0" smtClean="0"/>
              <a:t>משנה תורה </a:t>
            </a:r>
            <a:r>
              <a:rPr lang="he-IL" sz="3600" dirty="0" err="1" smtClean="0"/>
              <a:t>לרמבם</a:t>
            </a:r>
            <a:endParaRPr lang="he-IL" sz="3600" dirty="0" smtClean="0"/>
          </a:p>
          <a:p>
            <a:pPr marL="0" indent="0">
              <a:buNone/>
            </a:pPr>
            <a:r>
              <a:rPr lang="he-IL" sz="3600" dirty="0" smtClean="0"/>
              <a:t>מורה נבוכים</a:t>
            </a:r>
          </a:p>
          <a:p>
            <a:pPr marL="0" indent="0">
              <a:buNone/>
            </a:pPr>
            <a:r>
              <a:rPr lang="he-IL" sz="3600" dirty="0" smtClean="0"/>
              <a:t>13 עיקרים</a:t>
            </a:r>
          </a:p>
          <a:p>
            <a:pPr marL="0" indent="0">
              <a:buNone/>
            </a:pP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42663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6000" dirty="0" smtClean="0"/>
              <a:t>13 עיקרים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lvl="0" indent="0">
              <a:buNone/>
            </a:pPr>
            <a:r>
              <a:rPr lang="he-IL" sz="3600" dirty="0" smtClean="0"/>
              <a:t>1. </a:t>
            </a:r>
            <a:r>
              <a:rPr lang="he-IL" sz="3600" dirty="0"/>
              <a:t>שהקדוש ברוך הוא מצוי ומשגיח</a:t>
            </a:r>
            <a:endParaRPr lang="en-US" sz="3600" dirty="0"/>
          </a:p>
          <a:p>
            <a:pPr marL="0" lvl="0" indent="0">
              <a:buNone/>
            </a:pPr>
            <a:r>
              <a:rPr lang="he-IL" sz="3600" dirty="0" smtClean="0"/>
              <a:t>2. שהבורא </a:t>
            </a:r>
            <a:r>
              <a:rPr lang="he-IL" sz="3600" dirty="0"/>
              <a:t>יתברך שמו הוא יחיד ואין יחידות כמוהו בשום פנים והוא לבדו אלוהינו, היה הווה ויהיה</a:t>
            </a:r>
            <a:endParaRPr lang="en-US" sz="3600" dirty="0"/>
          </a:p>
          <a:p>
            <a:pPr marL="0" lvl="0" indent="0">
              <a:buNone/>
            </a:pPr>
            <a:r>
              <a:rPr lang="he-IL" sz="3600" dirty="0" smtClean="0"/>
              <a:t>3. שהבורא </a:t>
            </a:r>
            <a:r>
              <a:rPr lang="he-IL" sz="3600" dirty="0"/>
              <a:t>יתברך שמו אינו גוף, ואין לו דמות גוף ולא ישיגוהו משגי הגוף ואין לו שום דמיון כלל.</a:t>
            </a:r>
            <a:endParaRPr lang="en-US" sz="3600" dirty="0"/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203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/>
            <a:r>
              <a:rPr lang="he-IL" sz="6000" dirty="0" smtClean="0"/>
              <a:t>ה' מגלה לנו את אחדותו במספר דרכים</a:t>
            </a:r>
            <a:endParaRPr lang="he-IL" sz="6000" dirty="0"/>
          </a:p>
        </p:txBody>
      </p:sp>
      <p:sp>
        <p:nvSpPr>
          <p:cNvPr id="4" name="מלבן מעוגל 3"/>
          <p:cNvSpPr/>
          <p:nvPr/>
        </p:nvSpPr>
        <p:spPr>
          <a:xfrm>
            <a:off x="6346208" y="1978922"/>
            <a:ext cx="668741" cy="545911"/>
          </a:xfrm>
          <a:prstGeom prst="roundRect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sz="4800" dirty="0" smtClean="0"/>
              <a:t> שמות ה</a:t>
            </a:r>
            <a:r>
              <a:rPr lang="he-IL" sz="4800" dirty="0"/>
              <a:t>' </a:t>
            </a:r>
            <a:r>
              <a:rPr lang="he-IL" sz="4800" dirty="0" smtClean="0"/>
              <a:t>- א</a:t>
            </a:r>
            <a:r>
              <a:rPr lang="he-IL" sz="1400" dirty="0" smtClean="0"/>
              <a:t> </a:t>
            </a:r>
            <a:r>
              <a:rPr lang="he-IL" sz="4800" dirty="0"/>
              <a:t>ל</a:t>
            </a:r>
            <a:r>
              <a:rPr lang="he-IL" sz="1400" dirty="0"/>
              <a:t> </a:t>
            </a:r>
            <a:r>
              <a:rPr lang="he-IL" sz="4800" dirty="0"/>
              <a:t>ו</a:t>
            </a:r>
            <a:r>
              <a:rPr lang="he-IL" sz="1400" dirty="0"/>
              <a:t> </a:t>
            </a:r>
            <a:r>
              <a:rPr lang="he-IL" sz="4800" dirty="0"/>
              <a:t>ה</a:t>
            </a:r>
            <a:r>
              <a:rPr lang="he-IL" sz="1400" dirty="0"/>
              <a:t> </a:t>
            </a:r>
            <a:r>
              <a:rPr lang="he-IL" sz="4800" dirty="0"/>
              <a:t>י</a:t>
            </a:r>
            <a:r>
              <a:rPr lang="he-IL" sz="1400" dirty="0"/>
              <a:t> </a:t>
            </a:r>
            <a:r>
              <a:rPr lang="he-IL" sz="4800" dirty="0"/>
              <a:t>ם  </a:t>
            </a:r>
            <a:r>
              <a:rPr lang="he-IL" sz="4800" dirty="0" err="1" smtClean="0"/>
              <a:t>וא</a:t>
            </a:r>
            <a:r>
              <a:rPr lang="he-IL" sz="4800" dirty="0" smtClean="0"/>
              <a:t>ֲ</a:t>
            </a:r>
            <a:r>
              <a:rPr lang="he-IL" sz="1200" dirty="0" smtClean="0"/>
              <a:t> </a:t>
            </a:r>
            <a:r>
              <a:rPr lang="he-IL" sz="4800" dirty="0"/>
              <a:t>דֹ</a:t>
            </a:r>
            <a:r>
              <a:rPr lang="he-IL" sz="1200" dirty="0"/>
              <a:t> </a:t>
            </a:r>
            <a:r>
              <a:rPr lang="he-IL" sz="4800" dirty="0"/>
              <a:t>נָ</a:t>
            </a:r>
            <a:r>
              <a:rPr lang="he-IL" sz="1200" dirty="0"/>
              <a:t> </a:t>
            </a:r>
            <a:r>
              <a:rPr lang="he-IL" sz="4800" dirty="0" smtClean="0"/>
              <a:t>י מציינים רבים</a:t>
            </a:r>
          </a:p>
          <a:p>
            <a:r>
              <a:rPr lang="he-IL" sz="4800" dirty="0"/>
              <a:t>מקומות שדבר ה' מדבר על ה' בלשון </a:t>
            </a:r>
            <a:r>
              <a:rPr lang="he-IL" sz="4800" dirty="0" smtClean="0"/>
              <a:t>רבים</a:t>
            </a:r>
          </a:p>
          <a:p>
            <a:r>
              <a:rPr lang="he-IL" sz="4800" dirty="0" smtClean="0"/>
              <a:t>בתוך אחדות ה' ישנה תקשורת, התדיינות, התייעצות ועבודת צוות</a:t>
            </a:r>
          </a:p>
          <a:p>
            <a:r>
              <a:rPr lang="he-IL" sz="4800" dirty="0" smtClean="0"/>
              <a:t>בפגישות מיוחדות של ה' עם אנשים ובמיוחד בהתגלותו של </a:t>
            </a:r>
            <a:r>
              <a:rPr lang="he-IL" sz="4800" dirty="0" smtClean="0"/>
              <a:t>מלאך </a:t>
            </a:r>
            <a:r>
              <a:rPr lang="he-IL" sz="4800" dirty="0" smtClean="0"/>
              <a:t>ה'</a:t>
            </a:r>
            <a:endParaRPr lang="he-IL" sz="4800" dirty="0"/>
          </a:p>
          <a:p>
            <a:endParaRPr lang="he-IL" sz="4800" dirty="0"/>
          </a:p>
          <a:p>
            <a:endParaRPr lang="he-IL" sz="4800" dirty="0"/>
          </a:p>
          <a:p>
            <a:endParaRPr lang="he-IL" sz="4800" dirty="0" smtClean="0"/>
          </a:p>
        </p:txBody>
      </p:sp>
    </p:spTree>
    <p:extLst>
      <p:ext uri="{BB962C8B-B14F-4D97-AF65-F5344CB8AC3E}">
        <p14:creationId xmlns:p14="http://schemas.microsoft.com/office/powerpoint/2010/main" val="376246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96287"/>
          </a:xfrm>
        </p:spPr>
        <p:txBody>
          <a:bodyPr>
            <a:normAutofit/>
          </a:bodyPr>
          <a:lstStyle/>
          <a:p>
            <a:pPr algn="ctr"/>
            <a:r>
              <a:rPr lang="he-IL" sz="5400" dirty="0" smtClean="0"/>
              <a:t>ישעיה מ"ח 12-16</a:t>
            </a:r>
            <a:endParaRPr lang="he-IL" sz="54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996286"/>
            <a:ext cx="10515600" cy="56228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3600" dirty="0"/>
              <a:t>‏”</a:t>
            </a:r>
            <a:r>
              <a:rPr lang="he-IL" sz="3600" dirty="0" err="1"/>
              <a:t>שְׁמַ֤ע</a:t>
            </a:r>
            <a:r>
              <a:rPr lang="he-IL" sz="3600" dirty="0"/>
              <a:t> אֵלַי֙ יַֽעֲקֹ֔ב </a:t>
            </a:r>
            <a:r>
              <a:rPr lang="he-IL" sz="3600" dirty="0" err="1"/>
              <a:t>וְיִשְׂרָאֵ֖ל</a:t>
            </a:r>
            <a:r>
              <a:rPr lang="he-IL" sz="3600" dirty="0"/>
              <a:t> מְקֹרָאִ֑י </a:t>
            </a:r>
            <a:r>
              <a:rPr lang="he-IL" sz="3600" dirty="0" err="1"/>
              <a:t>אֲנִי־הוּא</a:t>
            </a:r>
            <a:r>
              <a:rPr lang="he-IL" sz="3600" dirty="0"/>
              <a:t>֙ אֲנִ֣י </a:t>
            </a:r>
            <a:r>
              <a:rPr lang="he-IL" sz="3600" dirty="0" err="1"/>
              <a:t>רִאשׁ֔וֹן</a:t>
            </a:r>
            <a:r>
              <a:rPr lang="he-IL" sz="3600" dirty="0"/>
              <a:t> </a:t>
            </a:r>
            <a:r>
              <a:rPr lang="he-IL" sz="3600" dirty="0" err="1"/>
              <a:t>אַ֖ף</a:t>
            </a:r>
            <a:r>
              <a:rPr lang="he-IL" sz="3600" dirty="0"/>
              <a:t> אֲנִ֥י </a:t>
            </a:r>
            <a:r>
              <a:rPr lang="he-IL" sz="3600" dirty="0" err="1"/>
              <a:t>אַחֲרֽוֹן׃אַף־יָדִי</a:t>
            </a:r>
            <a:r>
              <a:rPr lang="he-IL" sz="3600" dirty="0"/>
              <a:t>֙ יָ֣סְדָה אֶ֔רֶץ וִֽימִינִ֖י </a:t>
            </a:r>
            <a:r>
              <a:rPr lang="he-IL" sz="3600" dirty="0" err="1"/>
              <a:t>טִפְּחָ֣ה</a:t>
            </a:r>
            <a:r>
              <a:rPr lang="he-IL" sz="3600" dirty="0"/>
              <a:t> </a:t>
            </a:r>
            <a:r>
              <a:rPr lang="he-IL" sz="3600" dirty="0" err="1"/>
              <a:t>שָׁמָ֑יִם</a:t>
            </a:r>
            <a:r>
              <a:rPr lang="he-IL" sz="3600" dirty="0"/>
              <a:t> קֹרֵ֥א אֲנִ֛י אֲלֵיהֶ֖ם </a:t>
            </a:r>
            <a:r>
              <a:rPr lang="he-IL" sz="3600" dirty="0" err="1"/>
              <a:t>יַעַמְד֥וּ</a:t>
            </a:r>
            <a:r>
              <a:rPr lang="he-IL" sz="3600" dirty="0"/>
              <a:t> </a:t>
            </a:r>
            <a:r>
              <a:rPr lang="he-IL" sz="3600" dirty="0" err="1"/>
              <a:t>יַחְדָּֽו׃הִקָּבְצ֤וּ</a:t>
            </a:r>
            <a:r>
              <a:rPr lang="he-IL" sz="3600" dirty="0"/>
              <a:t> </a:t>
            </a:r>
            <a:r>
              <a:rPr lang="he-IL" sz="3600" dirty="0" err="1"/>
              <a:t>כֻלְּכֶם</a:t>
            </a:r>
            <a:r>
              <a:rPr lang="he-IL" sz="3600" dirty="0"/>
              <a:t>֙ </a:t>
            </a:r>
            <a:r>
              <a:rPr lang="he-IL" sz="3600" dirty="0" err="1"/>
              <a:t>וּֽשֲׁמָ֔עוּ</a:t>
            </a:r>
            <a:r>
              <a:rPr lang="he-IL" sz="3600" dirty="0"/>
              <a:t> מִ֥י בָהֶ֖ם </a:t>
            </a:r>
            <a:r>
              <a:rPr lang="he-IL" sz="3600" dirty="0" err="1"/>
              <a:t>הִגִּ֣יד</a:t>
            </a:r>
            <a:r>
              <a:rPr lang="he-IL" sz="3600" dirty="0"/>
              <a:t> </a:t>
            </a:r>
            <a:r>
              <a:rPr lang="he-IL" sz="3600" dirty="0" err="1"/>
              <a:t>אֶת־אֵ֑לֶּה</a:t>
            </a:r>
            <a:r>
              <a:rPr lang="he-IL" sz="3600" dirty="0"/>
              <a:t> יְהוָ֣ה אֲהֵב֔וֹ </a:t>
            </a:r>
            <a:r>
              <a:rPr lang="he-IL" sz="3600" dirty="0" err="1"/>
              <a:t>יַעֲשֶׂ֤ה</a:t>
            </a:r>
            <a:r>
              <a:rPr lang="he-IL" sz="3600" dirty="0"/>
              <a:t> חֶפְצוֹ֙ </a:t>
            </a:r>
            <a:r>
              <a:rPr lang="he-IL" sz="3600" dirty="0" err="1"/>
              <a:t>בְּבָבֶ֔ל</a:t>
            </a:r>
            <a:r>
              <a:rPr lang="he-IL" sz="3600" dirty="0"/>
              <a:t> </a:t>
            </a:r>
            <a:r>
              <a:rPr lang="he-IL" sz="3600" dirty="0" err="1"/>
              <a:t>וּזְרֹע֖ו</a:t>
            </a:r>
            <a:r>
              <a:rPr lang="he-IL" sz="3600" dirty="0"/>
              <a:t>ֹ </a:t>
            </a:r>
            <a:r>
              <a:rPr lang="he-IL" sz="3600" dirty="0" err="1"/>
              <a:t>כַּשְׂדִּֽים׃אֲנִ֥י</a:t>
            </a:r>
            <a:r>
              <a:rPr lang="he-IL" sz="3600" dirty="0"/>
              <a:t> אֲנִ֛י </a:t>
            </a:r>
            <a:r>
              <a:rPr lang="he-IL" sz="3600" dirty="0" err="1"/>
              <a:t>דִּבַּ֖רְתִּי</a:t>
            </a:r>
            <a:r>
              <a:rPr lang="he-IL" sz="3600" dirty="0"/>
              <a:t> </a:t>
            </a:r>
            <a:r>
              <a:rPr lang="he-IL" sz="3600" dirty="0" err="1"/>
              <a:t>אַף־קְרָאתִ֑יו</a:t>
            </a:r>
            <a:r>
              <a:rPr lang="he-IL" sz="3600" dirty="0"/>
              <a:t> </a:t>
            </a:r>
            <a:r>
              <a:rPr lang="he-IL" sz="3600" dirty="0" err="1"/>
              <a:t>הֲבִיאֹתִ֖יו</a:t>
            </a:r>
            <a:r>
              <a:rPr lang="he-IL" sz="3600" dirty="0"/>
              <a:t> וְהִצְלִ֥יחַ </a:t>
            </a:r>
            <a:r>
              <a:rPr lang="he-IL" sz="3600" dirty="0" err="1"/>
              <a:t>דַּרְכּֽוֹ׃קִרְב֧וּ</a:t>
            </a:r>
            <a:r>
              <a:rPr lang="he-IL" sz="3600" dirty="0"/>
              <a:t> אֵלַ֣י </a:t>
            </a:r>
            <a:r>
              <a:rPr lang="he-IL" sz="3600" dirty="0" err="1"/>
              <a:t>שִׁמְעוּ־זֹ֗את</a:t>
            </a:r>
            <a:r>
              <a:rPr lang="he-IL" sz="3600" dirty="0"/>
              <a:t> לֹ֤א </a:t>
            </a:r>
            <a:r>
              <a:rPr lang="he-IL" sz="3600" dirty="0" err="1"/>
              <a:t>מֵרֹאשׁ</a:t>
            </a:r>
            <a:r>
              <a:rPr lang="he-IL" sz="3600" dirty="0"/>
              <a:t>֙ </a:t>
            </a:r>
            <a:r>
              <a:rPr lang="he-IL" sz="3600" dirty="0" err="1"/>
              <a:t>בַּסֵּ֣תֶר</a:t>
            </a:r>
            <a:r>
              <a:rPr lang="he-IL" sz="3600" dirty="0"/>
              <a:t> </a:t>
            </a:r>
            <a:r>
              <a:rPr lang="he-IL" sz="3600" dirty="0" err="1"/>
              <a:t>דִּבַּ֔רְתִּי</a:t>
            </a:r>
            <a:r>
              <a:rPr lang="he-IL" sz="3600" dirty="0"/>
              <a:t> מֵעֵ֥ת </a:t>
            </a:r>
            <a:r>
              <a:rPr lang="he-IL" sz="3600" dirty="0" err="1"/>
              <a:t>הֱיוֹתָ֖הּ</a:t>
            </a:r>
            <a:r>
              <a:rPr lang="he-IL" sz="3600" dirty="0"/>
              <a:t> </a:t>
            </a:r>
            <a:r>
              <a:rPr lang="he-IL" sz="3600" dirty="0" err="1"/>
              <a:t>שָׁ֣ם</a:t>
            </a:r>
            <a:r>
              <a:rPr lang="he-IL" sz="3600" dirty="0"/>
              <a:t> </a:t>
            </a:r>
            <a:r>
              <a:rPr lang="he-IL" sz="3600" dirty="0" err="1"/>
              <a:t>אָ֑נִי</a:t>
            </a:r>
            <a:r>
              <a:rPr lang="he-IL" sz="3600" dirty="0"/>
              <a:t> </a:t>
            </a:r>
            <a:r>
              <a:rPr lang="he-IL" sz="3600" dirty="0" err="1"/>
              <a:t>וְעַתָּ֗ה</a:t>
            </a:r>
            <a:r>
              <a:rPr lang="he-IL" sz="3600" dirty="0"/>
              <a:t> אֲדֹנָ֧י יְהוִ֛ה </a:t>
            </a:r>
            <a:r>
              <a:rPr lang="he-IL" sz="3600" dirty="0" err="1"/>
              <a:t>שְׁלָחַ֖נִי</a:t>
            </a:r>
            <a:r>
              <a:rPr lang="he-IL" sz="3600" dirty="0"/>
              <a:t> </a:t>
            </a:r>
            <a:r>
              <a:rPr lang="he-IL" sz="3600" dirty="0" err="1"/>
              <a:t>וְרוּחֽו</a:t>
            </a:r>
            <a:r>
              <a:rPr lang="he-IL" sz="3600" dirty="0"/>
              <a:t>ֹ׃“‎</a:t>
            </a:r>
          </a:p>
        </p:txBody>
      </p:sp>
    </p:spTree>
    <p:extLst>
      <p:ext uri="{BB962C8B-B14F-4D97-AF65-F5344CB8AC3E}">
        <p14:creationId xmlns:p14="http://schemas.microsoft.com/office/powerpoint/2010/main" val="399488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96287"/>
          </a:xfrm>
        </p:spPr>
        <p:txBody>
          <a:bodyPr>
            <a:normAutofit/>
          </a:bodyPr>
          <a:lstStyle/>
          <a:p>
            <a:pPr algn="ctr"/>
            <a:r>
              <a:rPr lang="he-IL" sz="5400" dirty="0" smtClean="0"/>
              <a:t>ישעיה מ"ח 12-16</a:t>
            </a:r>
            <a:endParaRPr lang="he-IL" sz="54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996286"/>
            <a:ext cx="10515600" cy="56228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3600" dirty="0" smtClean="0"/>
              <a:t>‏מי מדבר כאן?</a:t>
            </a:r>
          </a:p>
          <a:p>
            <a:pPr marL="0" indent="0">
              <a:buNone/>
            </a:pPr>
            <a:r>
              <a:rPr lang="he-IL" sz="3600" dirty="0" smtClean="0"/>
              <a:t>מי אומר אני ראשון אף אני אחרון?</a:t>
            </a:r>
          </a:p>
          <a:p>
            <a:pPr marL="0" indent="0">
              <a:buNone/>
            </a:pPr>
            <a:r>
              <a:rPr lang="he-IL" sz="3600" dirty="0"/>
              <a:t>מי אומר ש"אף ידי יסדה ארץ וימיני טפחה שמים</a:t>
            </a:r>
            <a:r>
              <a:rPr lang="he-IL" sz="3600" dirty="0" smtClean="0"/>
              <a:t>"?</a:t>
            </a:r>
          </a:p>
          <a:p>
            <a:pPr marL="0" indent="0">
              <a:buNone/>
            </a:pPr>
            <a:r>
              <a:rPr lang="he-IL" sz="3600" dirty="0" smtClean="0"/>
              <a:t>מי </a:t>
            </a:r>
            <a:r>
              <a:rPr lang="he-IL" sz="3600" dirty="0"/>
              <a:t>אומר מעת היותה שם אני? (16</a:t>
            </a:r>
            <a:r>
              <a:rPr lang="he-IL" sz="3600" dirty="0" smtClean="0"/>
              <a:t>)</a:t>
            </a:r>
          </a:p>
          <a:p>
            <a:pPr marL="0" indent="0">
              <a:buNone/>
            </a:pPr>
            <a:r>
              <a:rPr lang="he-IL" sz="3600" dirty="0" smtClean="0"/>
              <a:t>איך אותו אחד יכול לומר </a:t>
            </a:r>
            <a:r>
              <a:rPr lang="he-IL" sz="3600" dirty="0"/>
              <a:t>"אֲדֹנָ֧י יְהוִ֛ה </a:t>
            </a:r>
            <a:r>
              <a:rPr lang="he-IL" sz="3600" dirty="0" err="1"/>
              <a:t>שְׁלָחַ֖נִי</a:t>
            </a:r>
            <a:r>
              <a:rPr lang="he-IL" sz="3600" dirty="0"/>
              <a:t> </a:t>
            </a:r>
            <a:r>
              <a:rPr lang="he-IL" sz="3600" dirty="0" err="1"/>
              <a:t>וְרוּחֽו</a:t>
            </a:r>
            <a:r>
              <a:rPr lang="he-IL" sz="3600" dirty="0"/>
              <a:t>ֹ" </a:t>
            </a:r>
            <a:endParaRPr lang="he-IL" sz="3600" dirty="0" smtClean="0"/>
          </a:p>
          <a:p>
            <a:pPr marL="0" indent="0">
              <a:buNone/>
            </a:pPr>
            <a:r>
              <a:rPr lang="he-IL" sz="3600" dirty="0" smtClean="0"/>
              <a:t>כלומר </a:t>
            </a:r>
            <a:r>
              <a:rPr lang="he-IL" sz="3600" dirty="0"/>
              <a:t>ה' שברא את השמים והארץ שהיה שם מאז שהארץ נוסדה נשלח על ידי יהוה ורוחו.</a:t>
            </a:r>
            <a:endParaRPr lang="en-US" sz="3600" dirty="0"/>
          </a:p>
          <a:p>
            <a:pPr marL="0" indent="0">
              <a:buNone/>
            </a:pPr>
            <a:r>
              <a:rPr lang="he-IL" sz="3600" dirty="0"/>
              <a:t>איך אפשר להבין זאת?</a:t>
            </a:r>
            <a:endParaRPr lang="en-US" sz="3600" dirty="0"/>
          </a:p>
          <a:p>
            <a:pPr marL="0" indent="0">
              <a:buNone/>
            </a:pP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30370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96287"/>
          </a:xfrm>
        </p:spPr>
        <p:txBody>
          <a:bodyPr>
            <a:normAutofit/>
          </a:bodyPr>
          <a:lstStyle/>
          <a:p>
            <a:pPr algn="ctr"/>
            <a:r>
              <a:rPr lang="he-IL" sz="5400" dirty="0" smtClean="0"/>
              <a:t>ישעיה מ"ח 12-16</a:t>
            </a:r>
            <a:endParaRPr lang="he-IL" sz="54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996286"/>
            <a:ext cx="10515600" cy="56228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3600" dirty="0" smtClean="0"/>
              <a:t>‏איך אותו אחד יכול לומר "אֲדֹנָ֧י יְהוִ֛ה </a:t>
            </a:r>
            <a:r>
              <a:rPr lang="he-IL" sz="3600" dirty="0" err="1" smtClean="0"/>
              <a:t>שְׁלָחַ֖נִי</a:t>
            </a:r>
            <a:r>
              <a:rPr lang="he-IL" sz="3600" dirty="0" smtClean="0"/>
              <a:t> </a:t>
            </a:r>
            <a:r>
              <a:rPr lang="he-IL" sz="3600" dirty="0" err="1" smtClean="0"/>
              <a:t>וְרוּחֽו</a:t>
            </a:r>
            <a:r>
              <a:rPr lang="he-IL" sz="3600" dirty="0" smtClean="0"/>
              <a:t>ֹ" </a:t>
            </a:r>
          </a:p>
          <a:p>
            <a:pPr marL="0" indent="0">
              <a:buNone/>
            </a:pPr>
            <a:r>
              <a:rPr lang="he-IL" sz="3600" dirty="0" smtClean="0"/>
              <a:t>כלומר ה' שברא את השמים והארץ שהיה שם מאז שהארץ נוסדה נשלח על ידי יהוה ורוחו.</a:t>
            </a:r>
            <a:endParaRPr lang="en-US" sz="3600" dirty="0" smtClean="0"/>
          </a:p>
          <a:p>
            <a:pPr marL="0" indent="0">
              <a:buNone/>
            </a:pPr>
            <a:r>
              <a:rPr lang="he-IL" sz="3600" dirty="0" smtClean="0"/>
              <a:t>איך אפשר להבין זאת?</a:t>
            </a:r>
          </a:p>
          <a:p>
            <a:pPr marL="0" indent="0">
              <a:buNone/>
            </a:pPr>
            <a:r>
              <a:rPr lang="he-IL" sz="3600" dirty="0" smtClean="0"/>
              <a:t>אך </a:t>
            </a:r>
            <a:r>
              <a:rPr lang="he-IL" sz="3600" dirty="0"/>
              <a:t>ורק אם נבין ונסכים שמדובר כאן על המשיח, על ישוע; שהוא הראשון והאחרון, שהוא יסד את הארץ, שהוא היה כאן מאז ומעולם, והוא נשלח על ידי ה' ועל ידי רוח ה'.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353301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225426"/>
            <a:ext cx="10515600" cy="1130300"/>
          </a:xfrm>
        </p:spPr>
        <p:txBody>
          <a:bodyPr>
            <a:normAutofit/>
          </a:bodyPr>
          <a:lstStyle/>
          <a:p>
            <a:pPr algn="ctr"/>
            <a:r>
              <a:rPr lang="he-IL" sz="6000" dirty="0" smtClean="0"/>
              <a:t>ה' אחד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495424"/>
            <a:ext cx="10515600" cy="5083175"/>
          </a:xfrm>
        </p:spPr>
        <p:txBody>
          <a:bodyPr/>
          <a:lstStyle/>
          <a:p>
            <a:pPr marL="0" indent="0">
              <a:buNone/>
            </a:pPr>
            <a:r>
              <a:rPr lang="he-IL" dirty="0" smtClean="0"/>
              <a:t> </a:t>
            </a:r>
            <a:r>
              <a:rPr lang="he-IL" sz="5400" dirty="0" smtClean="0"/>
              <a:t>דברים ו' 4  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he-IL" sz="5400" dirty="0" smtClean="0"/>
              <a:t>”</a:t>
            </a:r>
            <a:r>
              <a:rPr lang="he-IL" sz="5400" dirty="0" err="1"/>
              <a:t>שְׁמַ֖ע</a:t>
            </a:r>
            <a:r>
              <a:rPr lang="he-IL" sz="5400" dirty="0"/>
              <a:t> </a:t>
            </a:r>
            <a:r>
              <a:rPr lang="he-IL" sz="5400" dirty="0" err="1"/>
              <a:t>יִשְׂרָאֵ֑ל</a:t>
            </a:r>
            <a:r>
              <a:rPr lang="he-IL" sz="5400" dirty="0"/>
              <a:t> יְהוָ֥ה </a:t>
            </a:r>
            <a:r>
              <a:rPr lang="he-IL" sz="5400" dirty="0" err="1"/>
              <a:t>אֱלֹהֵ֖ינוּ</a:t>
            </a:r>
            <a:r>
              <a:rPr lang="he-IL" sz="5400" dirty="0"/>
              <a:t> יְהוָ֥ה </a:t>
            </a:r>
            <a:r>
              <a:rPr lang="he-IL" sz="5400" dirty="0" smtClean="0"/>
              <a:t>אֶחָֽד“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5439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287"/>
          </a:xfrm>
        </p:spPr>
        <p:txBody>
          <a:bodyPr/>
          <a:lstStyle/>
          <a:p>
            <a:pPr algn="ctr"/>
            <a:r>
              <a:rPr lang="he-IL" dirty="0" smtClean="0"/>
              <a:t>שמע ישראל יהוה </a:t>
            </a:r>
            <a:r>
              <a:rPr lang="he-IL" dirty="0" err="1" smtClean="0"/>
              <a:t>אלהינו</a:t>
            </a:r>
            <a:r>
              <a:rPr lang="he-IL" dirty="0" smtClean="0"/>
              <a:t> יהוה אחד</a:t>
            </a:r>
            <a:endParaRPr lang="he-IL" dirty="0"/>
          </a:p>
        </p:txBody>
      </p:sp>
      <p:sp>
        <p:nvSpPr>
          <p:cNvPr id="4" name="אליפסה 3"/>
          <p:cNvSpPr/>
          <p:nvPr/>
        </p:nvSpPr>
        <p:spPr>
          <a:xfrm>
            <a:off x="9921922" y="4162567"/>
            <a:ext cx="341194" cy="450376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77421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4000" dirty="0" err="1" smtClean="0"/>
              <a:t>אלהינו</a:t>
            </a:r>
            <a:endParaRPr lang="he-IL" sz="4000" dirty="0" smtClean="0"/>
          </a:p>
          <a:p>
            <a:pPr marL="0" indent="0">
              <a:buNone/>
            </a:pPr>
            <a:r>
              <a:rPr lang="he-IL" sz="3600" dirty="0" smtClean="0"/>
              <a:t>מתי ה' 18 "</a:t>
            </a:r>
            <a:r>
              <a:rPr lang="he-IL" sz="3600" dirty="0" err="1" smtClean="0"/>
              <a:t>אָמֵן</a:t>
            </a:r>
            <a:r>
              <a:rPr lang="he-IL" sz="3600" dirty="0"/>
              <a:t>. אוֹמֵר אֲנִי לָכֶם, עַד </a:t>
            </a:r>
            <a:r>
              <a:rPr lang="he-IL" sz="3600" dirty="0" err="1"/>
              <a:t>אֲשֶׁר</a:t>
            </a:r>
            <a:r>
              <a:rPr lang="he-IL" sz="3600" dirty="0"/>
              <a:t> </a:t>
            </a:r>
            <a:r>
              <a:rPr lang="he-IL" sz="3600" dirty="0" err="1"/>
              <a:t>יַעַבְרוּ</a:t>
            </a:r>
            <a:r>
              <a:rPr lang="he-IL" sz="3600" dirty="0"/>
              <a:t> </a:t>
            </a:r>
            <a:r>
              <a:rPr lang="he-IL" sz="3600" dirty="0" err="1"/>
              <a:t>הַשָּׁמַיִם</a:t>
            </a:r>
            <a:r>
              <a:rPr lang="he-IL" sz="3600" dirty="0"/>
              <a:t> </a:t>
            </a:r>
            <a:r>
              <a:rPr lang="he-IL" sz="3600" dirty="0" err="1"/>
              <a:t>וְהָאָרֶץ</a:t>
            </a:r>
            <a:r>
              <a:rPr lang="he-IL" sz="3600" dirty="0"/>
              <a:t> </a:t>
            </a:r>
            <a:r>
              <a:rPr lang="he-IL" sz="3600" dirty="0" err="1"/>
              <a:t>אַף</a:t>
            </a:r>
            <a:r>
              <a:rPr lang="he-IL" sz="3600" dirty="0"/>
              <a:t> יוֹד </a:t>
            </a:r>
            <a:r>
              <a:rPr lang="he-IL" sz="3600" dirty="0" err="1"/>
              <a:t>אַחַת</a:t>
            </a:r>
            <a:r>
              <a:rPr lang="he-IL" sz="3600" dirty="0"/>
              <a:t> אוֹ </a:t>
            </a:r>
            <a:r>
              <a:rPr lang="he-IL" sz="3600" dirty="0" err="1"/>
              <a:t>תָּג</a:t>
            </a:r>
            <a:r>
              <a:rPr lang="he-IL" sz="3600" dirty="0"/>
              <a:t> אֶחָד לֹא </a:t>
            </a:r>
            <a:r>
              <a:rPr lang="he-IL" sz="3600" dirty="0" err="1"/>
              <a:t>יַעַבְרוּ</a:t>
            </a:r>
            <a:r>
              <a:rPr lang="he-IL" sz="3600" dirty="0"/>
              <a:t> מִן </a:t>
            </a:r>
            <a:r>
              <a:rPr lang="he-IL" sz="3600" dirty="0" err="1"/>
              <a:t>הַתּוֹרָה</a:t>
            </a:r>
            <a:r>
              <a:rPr lang="he-IL" sz="3600" dirty="0"/>
              <a:t> </a:t>
            </a:r>
            <a:r>
              <a:rPr lang="he-IL" sz="3600" dirty="0" err="1"/>
              <a:t>בְּטֶרֶם</a:t>
            </a:r>
            <a:r>
              <a:rPr lang="he-IL" sz="3600" dirty="0"/>
              <a:t> </a:t>
            </a:r>
            <a:r>
              <a:rPr lang="he-IL" sz="3600" dirty="0" err="1"/>
              <a:t>יִתְקַיֵּם</a:t>
            </a:r>
            <a:r>
              <a:rPr lang="he-IL" sz="3600" dirty="0"/>
              <a:t> </a:t>
            </a:r>
            <a:r>
              <a:rPr lang="he-IL" sz="3600" dirty="0" err="1"/>
              <a:t>הַכֹּל</a:t>
            </a:r>
            <a:r>
              <a:rPr lang="he-IL" sz="3600" dirty="0"/>
              <a:t>. </a:t>
            </a:r>
            <a:r>
              <a:rPr lang="he-IL" sz="3600" dirty="0" smtClean="0"/>
              <a:t>"</a:t>
            </a:r>
            <a:endParaRPr lang="he-IL" sz="4000" dirty="0"/>
          </a:p>
          <a:p>
            <a:pPr marL="0" indent="0">
              <a:buNone/>
            </a:pPr>
            <a:r>
              <a:rPr lang="he-IL" sz="4000" dirty="0" smtClean="0"/>
              <a:t>א</a:t>
            </a:r>
            <a:r>
              <a:rPr lang="he-IL" sz="2400" dirty="0" smtClean="0"/>
              <a:t> </a:t>
            </a:r>
            <a:r>
              <a:rPr lang="he-IL" sz="4000" dirty="0" smtClean="0"/>
              <a:t>ל</a:t>
            </a:r>
            <a:r>
              <a:rPr lang="he-IL" sz="2400" dirty="0" smtClean="0"/>
              <a:t> </a:t>
            </a:r>
            <a:r>
              <a:rPr lang="he-IL" sz="4000" dirty="0" smtClean="0"/>
              <a:t>ה</a:t>
            </a:r>
            <a:r>
              <a:rPr lang="he-IL" dirty="0" smtClean="0"/>
              <a:t> </a:t>
            </a:r>
            <a:r>
              <a:rPr lang="he-IL" sz="4000" dirty="0" smtClean="0"/>
              <a:t>י</a:t>
            </a:r>
            <a:r>
              <a:rPr lang="he-IL" dirty="0" smtClean="0"/>
              <a:t> </a:t>
            </a:r>
            <a:r>
              <a:rPr lang="he-IL" sz="4000" dirty="0" smtClean="0"/>
              <a:t>נ</a:t>
            </a:r>
            <a:r>
              <a:rPr lang="he-IL" sz="2400" dirty="0" smtClean="0"/>
              <a:t> </a:t>
            </a:r>
            <a:r>
              <a:rPr lang="he-IL" sz="4000" dirty="0" smtClean="0"/>
              <a:t>ו </a:t>
            </a:r>
            <a:endParaRPr lang="he-IL" dirty="0" smtClean="0"/>
          </a:p>
          <a:p>
            <a:pPr marL="0" indent="0">
              <a:buNone/>
            </a:pPr>
            <a:r>
              <a:rPr lang="he-IL" sz="3200" dirty="0"/>
              <a:t>	</a:t>
            </a:r>
            <a:r>
              <a:rPr lang="he-IL" sz="3200" dirty="0" smtClean="0"/>
              <a:t>	   </a:t>
            </a:r>
            <a:r>
              <a:rPr lang="he-IL" sz="3600" dirty="0" smtClean="0"/>
              <a:t>האות יוד מציינת רבים</a:t>
            </a:r>
            <a:endParaRPr lang="he-IL" sz="3200" dirty="0" smtClean="0"/>
          </a:p>
        </p:txBody>
      </p:sp>
      <p:cxnSp>
        <p:nvCxnSpPr>
          <p:cNvPr id="6" name="מחבר חץ ישר 5"/>
          <p:cNvCxnSpPr/>
          <p:nvPr/>
        </p:nvCxnSpPr>
        <p:spPr>
          <a:xfrm flipH="1">
            <a:off x="9130352" y="4612943"/>
            <a:ext cx="791571" cy="39578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38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אליפסה 3"/>
          <p:cNvSpPr/>
          <p:nvPr/>
        </p:nvSpPr>
        <p:spPr>
          <a:xfrm>
            <a:off x="5117910" y="146761"/>
            <a:ext cx="818866" cy="972355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146761"/>
            <a:ext cx="10515600" cy="1218015"/>
          </a:xfrm>
        </p:spPr>
        <p:txBody>
          <a:bodyPr>
            <a:noAutofit/>
          </a:bodyPr>
          <a:lstStyle/>
          <a:p>
            <a:pPr algn="ctr"/>
            <a:r>
              <a:rPr lang="he-IL" sz="8800" dirty="0"/>
              <a:t>א</a:t>
            </a:r>
            <a:r>
              <a:rPr lang="he-IL" sz="6000" dirty="0"/>
              <a:t> </a:t>
            </a:r>
            <a:r>
              <a:rPr lang="he-IL" sz="8800" dirty="0"/>
              <a:t>ל</a:t>
            </a:r>
            <a:r>
              <a:rPr lang="he-IL" sz="6000" dirty="0"/>
              <a:t> </a:t>
            </a:r>
            <a:r>
              <a:rPr lang="he-IL" sz="8800" dirty="0"/>
              <a:t>ה י נ</a:t>
            </a:r>
            <a:r>
              <a:rPr lang="he-IL" sz="6000" dirty="0"/>
              <a:t> </a:t>
            </a:r>
            <a:r>
              <a:rPr lang="he-IL" sz="8800" dirty="0"/>
              <a:t>ו </a:t>
            </a:r>
          </a:p>
        </p:txBody>
      </p:sp>
      <p:graphicFrame>
        <p:nvGraphicFramePr>
          <p:cNvPr id="5" name="מציין מיקום תוכן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7631779"/>
              </p:ext>
            </p:extLst>
          </p:nvPr>
        </p:nvGraphicFramePr>
        <p:xfrm>
          <a:off x="838200" y="1552575"/>
          <a:ext cx="10515600" cy="231648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022445"/>
                <a:gridCol w="4094328"/>
                <a:gridCol w="5398827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יחיד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רבים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66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869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אליפסה 3"/>
          <p:cNvSpPr/>
          <p:nvPr/>
        </p:nvSpPr>
        <p:spPr>
          <a:xfrm>
            <a:off x="5117910" y="146761"/>
            <a:ext cx="818866" cy="972355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146761"/>
            <a:ext cx="10515600" cy="1218015"/>
          </a:xfrm>
        </p:spPr>
        <p:txBody>
          <a:bodyPr>
            <a:noAutofit/>
          </a:bodyPr>
          <a:lstStyle/>
          <a:p>
            <a:pPr algn="ctr"/>
            <a:r>
              <a:rPr lang="he-IL" sz="8800" dirty="0"/>
              <a:t>א</a:t>
            </a:r>
            <a:r>
              <a:rPr lang="he-IL" sz="6000" dirty="0"/>
              <a:t> </a:t>
            </a:r>
            <a:r>
              <a:rPr lang="he-IL" sz="8800" dirty="0"/>
              <a:t>ל</a:t>
            </a:r>
            <a:r>
              <a:rPr lang="he-IL" sz="6000" dirty="0"/>
              <a:t> </a:t>
            </a:r>
            <a:r>
              <a:rPr lang="he-IL" sz="8800" dirty="0"/>
              <a:t>ה י נ</a:t>
            </a:r>
            <a:r>
              <a:rPr lang="he-IL" sz="6000" dirty="0"/>
              <a:t> </a:t>
            </a:r>
            <a:r>
              <a:rPr lang="he-IL" sz="8800" dirty="0"/>
              <a:t>ו </a:t>
            </a:r>
          </a:p>
        </p:txBody>
      </p:sp>
      <p:graphicFrame>
        <p:nvGraphicFramePr>
          <p:cNvPr id="5" name="מציין מיקום תוכן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6787174"/>
              </p:ext>
            </p:extLst>
          </p:nvPr>
        </p:nvGraphicFramePr>
        <p:xfrm>
          <a:off x="838200" y="1552575"/>
          <a:ext cx="10515600" cy="231648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022445"/>
                <a:gridCol w="4094328"/>
                <a:gridCol w="5398827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יחיד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רבים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66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חבר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43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אליפסה 3"/>
          <p:cNvSpPr/>
          <p:nvPr/>
        </p:nvSpPr>
        <p:spPr>
          <a:xfrm>
            <a:off x="5117910" y="146761"/>
            <a:ext cx="818866" cy="972355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146761"/>
            <a:ext cx="10515600" cy="1218015"/>
          </a:xfrm>
        </p:spPr>
        <p:txBody>
          <a:bodyPr>
            <a:noAutofit/>
          </a:bodyPr>
          <a:lstStyle/>
          <a:p>
            <a:pPr algn="ctr"/>
            <a:r>
              <a:rPr lang="he-IL" sz="8800" dirty="0"/>
              <a:t>א</a:t>
            </a:r>
            <a:r>
              <a:rPr lang="he-IL" sz="6000" dirty="0"/>
              <a:t> </a:t>
            </a:r>
            <a:r>
              <a:rPr lang="he-IL" sz="8800" dirty="0"/>
              <a:t>ל</a:t>
            </a:r>
            <a:r>
              <a:rPr lang="he-IL" sz="6000" dirty="0"/>
              <a:t> </a:t>
            </a:r>
            <a:r>
              <a:rPr lang="he-IL" sz="8800" dirty="0"/>
              <a:t>ה י נ</a:t>
            </a:r>
            <a:r>
              <a:rPr lang="he-IL" sz="6000" dirty="0"/>
              <a:t> </a:t>
            </a:r>
            <a:r>
              <a:rPr lang="he-IL" sz="8800" dirty="0"/>
              <a:t>ו </a:t>
            </a:r>
          </a:p>
        </p:txBody>
      </p:sp>
      <p:graphicFrame>
        <p:nvGraphicFramePr>
          <p:cNvPr id="5" name="מציין מיקום תוכן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0076383"/>
              </p:ext>
            </p:extLst>
          </p:nvPr>
        </p:nvGraphicFramePr>
        <p:xfrm>
          <a:off x="838200" y="1552575"/>
          <a:ext cx="10515600" cy="231648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022445"/>
                <a:gridCol w="4094328"/>
                <a:gridCol w="5398827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יחיד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רבים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66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חבר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חברנו (חבר אחד שלנו)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300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אליפסה 3"/>
          <p:cNvSpPr/>
          <p:nvPr/>
        </p:nvSpPr>
        <p:spPr>
          <a:xfrm>
            <a:off x="5117910" y="146761"/>
            <a:ext cx="818866" cy="972355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146761"/>
            <a:ext cx="10515600" cy="1218015"/>
          </a:xfrm>
        </p:spPr>
        <p:txBody>
          <a:bodyPr>
            <a:noAutofit/>
          </a:bodyPr>
          <a:lstStyle/>
          <a:p>
            <a:pPr algn="ctr"/>
            <a:r>
              <a:rPr lang="he-IL" sz="8800" dirty="0"/>
              <a:t>א</a:t>
            </a:r>
            <a:r>
              <a:rPr lang="he-IL" sz="6000" dirty="0"/>
              <a:t> </a:t>
            </a:r>
            <a:r>
              <a:rPr lang="he-IL" sz="8800" dirty="0"/>
              <a:t>ל</a:t>
            </a:r>
            <a:r>
              <a:rPr lang="he-IL" sz="6000" dirty="0"/>
              <a:t> </a:t>
            </a:r>
            <a:r>
              <a:rPr lang="he-IL" sz="8800" dirty="0"/>
              <a:t>ה י נ</a:t>
            </a:r>
            <a:r>
              <a:rPr lang="he-IL" sz="6000" dirty="0"/>
              <a:t> </a:t>
            </a:r>
            <a:r>
              <a:rPr lang="he-IL" sz="8800" dirty="0"/>
              <a:t>ו </a:t>
            </a:r>
          </a:p>
        </p:txBody>
      </p:sp>
      <p:graphicFrame>
        <p:nvGraphicFramePr>
          <p:cNvPr id="5" name="מציין מיקום תוכן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752091"/>
              </p:ext>
            </p:extLst>
          </p:nvPr>
        </p:nvGraphicFramePr>
        <p:xfrm>
          <a:off x="838200" y="1552575"/>
          <a:ext cx="10515600" cy="231648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022445"/>
                <a:gridCol w="4094328"/>
                <a:gridCol w="5398827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יחיד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רבים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66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חבר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חברנו (חבר אחד שלנו)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חברינו (החברים הרבים שלנו)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69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אליפסה 3"/>
          <p:cNvSpPr/>
          <p:nvPr/>
        </p:nvSpPr>
        <p:spPr>
          <a:xfrm>
            <a:off x="5117910" y="146761"/>
            <a:ext cx="818866" cy="972355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146761"/>
            <a:ext cx="10515600" cy="1218015"/>
          </a:xfrm>
        </p:spPr>
        <p:txBody>
          <a:bodyPr>
            <a:noAutofit/>
          </a:bodyPr>
          <a:lstStyle/>
          <a:p>
            <a:pPr algn="ctr"/>
            <a:r>
              <a:rPr lang="he-IL" sz="8800" dirty="0"/>
              <a:t>א</a:t>
            </a:r>
            <a:r>
              <a:rPr lang="he-IL" sz="6000" dirty="0"/>
              <a:t> </a:t>
            </a:r>
            <a:r>
              <a:rPr lang="he-IL" sz="8800" dirty="0"/>
              <a:t>ל</a:t>
            </a:r>
            <a:r>
              <a:rPr lang="he-IL" sz="6000" dirty="0"/>
              <a:t> </a:t>
            </a:r>
            <a:r>
              <a:rPr lang="he-IL" sz="8800" dirty="0"/>
              <a:t>ה י נ</a:t>
            </a:r>
            <a:r>
              <a:rPr lang="he-IL" sz="6000" dirty="0"/>
              <a:t> </a:t>
            </a:r>
            <a:r>
              <a:rPr lang="he-IL" sz="8800" dirty="0"/>
              <a:t>ו </a:t>
            </a:r>
          </a:p>
        </p:txBody>
      </p:sp>
      <p:graphicFrame>
        <p:nvGraphicFramePr>
          <p:cNvPr id="5" name="מציין מיקום תוכן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6100903"/>
              </p:ext>
            </p:extLst>
          </p:nvPr>
        </p:nvGraphicFramePr>
        <p:xfrm>
          <a:off x="838200" y="1552575"/>
          <a:ext cx="10515600" cy="231648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022445"/>
                <a:gridCol w="4094328"/>
                <a:gridCol w="5398827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יחיד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רבים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66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חבר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חברנו (חבר אחד שלנו)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חברינו (החברים הרבים שלנו)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בורא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73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2685</TotalTime>
  <Words>817</Words>
  <Application>Microsoft Office PowerPoint</Application>
  <PresentationFormat>מסך רחב</PresentationFormat>
  <Paragraphs>131</Paragraphs>
  <Slides>22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ערכת נושא Office</vt:lpstr>
      <vt:lpstr>אחדות האלוהים</vt:lpstr>
      <vt:lpstr>ה' מגלה לנו את אחדותו במספר דרכים</vt:lpstr>
      <vt:lpstr>ה' אחד</vt:lpstr>
      <vt:lpstr>שמע ישראל יהוה אלהינו יהוה אחד</vt:lpstr>
      <vt:lpstr>א ל ה י נ ו </vt:lpstr>
      <vt:lpstr>א ל ה י נ ו </vt:lpstr>
      <vt:lpstr>א ל ה י נ ו </vt:lpstr>
      <vt:lpstr>א ל ה י נ ו </vt:lpstr>
      <vt:lpstr>א ל ה י נ ו </vt:lpstr>
      <vt:lpstr>א ל ה י נ ו </vt:lpstr>
      <vt:lpstr>א ל ה י נ ו </vt:lpstr>
      <vt:lpstr>א ל ה י נ ו </vt:lpstr>
      <vt:lpstr>א ל ה י נ ו </vt:lpstr>
      <vt:lpstr>א ל ה י נ ו </vt:lpstr>
      <vt:lpstr>אחד</vt:lpstr>
      <vt:lpstr>אחד לעומת יחיד</vt:lpstr>
      <vt:lpstr>אחד לעומת יחיד</vt:lpstr>
      <vt:lpstr>הרמבם – הנשר הגדול</vt:lpstr>
      <vt:lpstr>13 עיקרים</vt:lpstr>
      <vt:lpstr>ישעיה מ"ח 12-16</vt:lpstr>
      <vt:lpstr>ישעיה מ"ח 12-16</vt:lpstr>
      <vt:lpstr>ישעיה מ"ח 12-16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אחדות האלוהים</dc:title>
  <dc:creator>יוסי עובדיה</dc:creator>
  <cp:lastModifiedBy>יוסי עובדיה</cp:lastModifiedBy>
  <cp:revision>69</cp:revision>
  <cp:lastPrinted>2017-12-06T15:04:36Z</cp:lastPrinted>
  <dcterms:created xsi:type="dcterms:W3CDTF">2017-12-06T09:56:02Z</dcterms:created>
  <dcterms:modified xsi:type="dcterms:W3CDTF">2018-03-01T09:40:41Z</dcterms:modified>
</cp:coreProperties>
</file>