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handoutMasterIdLst>
    <p:handoutMasterId r:id="rId30"/>
  </p:handoutMasterIdLst>
  <p:sldIdLst>
    <p:sldId id="256" r:id="rId2"/>
    <p:sldId id="259" r:id="rId3"/>
    <p:sldId id="277" r:id="rId4"/>
    <p:sldId id="258" r:id="rId5"/>
    <p:sldId id="266" r:id="rId6"/>
    <p:sldId id="268" r:id="rId7"/>
    <p:sldId id="269"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3" r:id="rId23"/>
    <p:sldId id="292" r:id="rId24"/>
    <p:sldId id="295" r:id="rId25"/>
    <p:sldId id="296" r:id="rId26"/>
    <p:sldId id="297" r:id="rId27"/>
    <p:sldId id="298" r:id="rId28"/>
    <p:sldId id="299" r:id="rId29"/>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FF"/>
    <a:srgbClr val="66FFFF"/>
    <a:srgbClr val="79D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971" autoAdjust="0"/>
    <p:restoredTop sz="94444" autoAdjust="0"/>
  </p:normalViewPr>
  <p:slideViewPr>
    <p:cSldViewPr snapToGrid="0">
      <p:cViewPr varScale="1">
        <p:scale>
          <a:sx n="65" d="100"/>
          <a:sy n="65" d="100"/>
        </p:scale>
        <p:origin x="66" y="18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fld id="{70E17656-EB3A-4AD7-968A-A18230BA91A4}" type="datetimeFigureOut">
              <a:rPr lang="he-IL" smtClean="0"/>
              <a:t>ב'/טבת/תשע"ח</a:t>
            </a:fld>
            <a:endParaRPr lang="he-IL"/>
          </a:p>
        </p:txBody>
      </p:sp>
      <p:sp>
        <p:nvSpPr>
          <p:cNvPr id="4" name="מציין מיקום של כותרת תחתונה 3"/>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00FD0339-C486-4BBD-B396-69D8B829E1E9}" type="slidenum">
              <a:rPr lang="he-IL" smtClean="0"/>
              <a:t>‹#›</a:t>
            </a:fld>
            <a:endParaRPr lang="he-IL"/>
          </a:p>
        </p:txBody>
      </p:sp>
    </p:spTree>
    <p:extLst>
      <p:ext uri="{BB962C8B-B14F-4D97-AF65-F5344CB8AC3E}">
        <p14:creationId xmlns:p14="http://schemas.microsoft.com/office/powerpoint/2010/main" val="13143537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C9AF1F04-BCA7-4CF3-AFEE-65949A916468}" type="datetimeFigureOut">
              <a:rPr lang="he-IL" smtClean="0"/>
              <a:t>ב'/טבת/תשע"ח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348461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9AF1F04-BCA7-4CF3-AFEE-65949A916468}" type="datetimeFigureOut">
              <a:rPr lang="he-IL" smtClean="0"/>
              <a:t>ב'/טבת/תשע"ח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2683497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9AF1F04-BCA7-4CF3-AFEE-65949A916468}" type="datetimeFigureOut">
              <a:rPr lang="he-IL" smtClean="0"/>
              <a:t>ב'/טבת/תשע"ח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245463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9AF1F04-BCA7-4CF3-AFEE-65949A916468}" type="datetimeFigureOut">
              <a:rPr lang="he-IL" smtClean="0"/>
              <a:t>ב'/טבת/תשע"ח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52521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C9AF1F04-BCA7-4CF3-AFEE-65949A916468}" type="datetimeFigureOut">
              <a:rPr lang="he-IL" smtClean="0"/>
              <a:t>ב'/טבת/תשע"ח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3283715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C9AF1F04-BCA7-4CF3-AFEE-65949A916468}" type="datetimeFigureOut">
              <a:rPr lang="he-IL" smtClean="0"/>
              <a:t>ב'/טבת/תשע"ח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1066160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C9AF1F04-BCA7-4CF3-AFEE-65949A916468}" type="datetimeFigureOut">
              <a:rPr lang="he-IL" smtClean="0"/>
              <a:t>ב'/טבת/תשע"ח</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3970569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C9AF1F04-BCA7-4CF3-AFEE-65949A916468}" type="datetimeFigureOut">
              <a:rPr lang="he-IL" smtClean="0"/>
              <a:t>ב'/טבת/תשע"ח</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1249686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C9AF1F04-BCA7-4CF3-AFEE-65949A916468}" type="datetimeFigureOut">
              <a:rPr lang="he-IL" smtClean="0"/>
              <a:t>ב'/טבת/תשע"ח</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1336572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9AF1F04-BCA7-4CF3-AFEE-65949A916468}" type="datetimeFigureOut">
              <a:rPr lang="he-IL" smtClean="0"/>
              <a:t>ב'/טבת/תשע"ח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2238619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9AF1F04-BCA7-4CF3-AFEE-65949A916468}" type="datetimeFigureOut">
              <a:rPr lang="he-IL" smtClean="0"/>
              <a:t>ב'/טבת/תשע"ח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4165EA0-8D4D-4E9E-BA11-962E50649FAE}" type="slidenum">
              <a:rPr lang="he-IL" smtClean="0"/>
              <a:t>‹#›</a:t>
            </a:fld>
            <a:endParaRPr lang="he-IL"/>
          </a:p>
        </p:txBody>
      </p:sp>
    </p:spTree>
    <p:extLst>
      <p:ext uri="{BB962C8B-B14F-4D97-AF65-F5344CB8AC3E}">
        <p14:creationId xmlns:p14="http://schemas.microsoft.com/office/powerpoint/2010/main" val="990978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9AF1F04-BCA7-4CF3-AFEE-65949A916468}" type="datetimeFigureOut">
              <a:rPr lang="he-IL" smtClean="0"/>
              <a:t>ב'/טבת/תשע"ח</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4165EA0-8D4D-4E9E-BA11-962E50649FAE}" type="slidenum">
              <a:rPr lang="he-IL" smtClean="0"/>
              <a:t>‹#›</a:t>
            </a:fld>
            <a:endParaRPr lang="he-IL"/>
          </a:p>
        </p:txBody>
      </p:sp>
    </p:spTree>
    <p:extLst>
      <p:ext uri="{BB962C8B-B14F-4D97-AF65-F5344CB8AC3E}">
        <p14:creationId xmlns:p14="http://schemas.microsoft.com/office/powerpoint/2010/main" val="2329847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1557337"/>
          </a:xfrm>
        </p:spPr>
        <p:txBody>
          <a:bodyPr/>
          <a:lstStyle/>
          <a:p>
            <a:r>
              <a:rPr lang="he-IL" dirty="0" smtClean="0"/>
              <a:t>אחדות האלוהים</a:t>
            </a:r>
            <a:endParaRPr lang="he-IL" dirty="0"/>
          </a:p>
        </p:txBody>
      </p:sp>
      <p:sp>
        <p:nvSpPr>
          <p:cNvPr id="3" name="כותרת משנה 2"/>
          <p:cNvSpPr>
            <a:spLocks noGrp="1"/>
          </p:cNvSpPr>
          <p:nvPr>
            <p:ph type="subTitle" idx="1"/>
          </p:nvPr>
        </p:nvSpPr>
        <p:spPr/>
        <p:txBody>
          <a:bodyPr>
            <a:normAutofit/>
          </a:bodyPr>
          <a:lstStyle/>
          <a:p>
            <a:r>
              <a:rPr lang="he-IL" sz="6000" dirty="0" smtClean="0"/>
              <a:t>מלוא האלוהים</a:t>
            </a:r>
            <a:endParaRPr lang="he-IL" sz="6000" dirty="0"/>
          </a:p>
        </p:txBody>
      </p:sp>
    </p:spTree>
    <p:extLst>
      <p:ext uri="{BB962C8B-B14F-4D97-AF65-F5344CB8AC3E}">
        <p14:creationId xmlns:p14="http://schemas.microsoft.com/office/powerpoint/2010/main" val="4143871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36537"/>
            <a:ext cx="10515600" cy="1325563"/>
          </a:xfrm>
        </p:spPr>
        <p:txBody>
          <a:bodyPr>
            <a:normAutofit/>
          </a:bodyPr>
          <a:lstStyle/>
          <a:p>
            <a:pPr algn="ctr"/>
            <a:r>
              <a:rPr lang="he-IL" sz="6000" dirty="0" smtClean="0"/>
              <a:t>התגלויות מיוחדות של ה'</a:t>
            </a:r>
            <a:endParaRPr lang="he-IL" sz="6000" dirty="0"/>
          </a:p>
        </p:txBody>
      </p:sp>
      <p:sp>
        <p:nvSpPr>
          <p:cNvPr id="3" name="מציין מיקום תוכן 2"/>
          <p:cNvSpPr>
            <a:spLocks noGrp="1"/>
          </p:cNvSpPr>
          <p:nvPr>
            <p:ph idx="1"/>
          </p:nvPr>
        </p:nvSpPr>
        <p:spPr>
          <a:xfrm>
            <a:off x="838200" y="1562100"/>
            <a:ext cx="10515600" cy="5207000"/>
          </a:xfrm>
        </p:spPr>
        <p:txBody>
          <a:bodyPr/>
          <a:lstStyle/>
          <a:p>
            <a:r>
              <a:rPr lang="he-IL" sz="4000" u="sng" dirty="0">
                <a:solidFill>
                  <a:srgbClr val="FF0000"/>
                </a:solidFill>
              </a:rPr>
              <a:t>אדם וחוה</a:t>
            </a:r>
            <a:endParaRPr lang="en-US" sz="4000" dirty="0">
              <a:solidFill>
                <a:srgbClr val="FF0000"/>
              </a:solidFill>
            </a:endParaRPr>
          </a:p>
          <a:p>
            <a:r>
              <a:rPr lang="he-IL" sz="4000" dirty="0">
                <a:solidFill>
                  <a:srgbClr val="FF0000"/>
                </a:solidFill>
              </a:rPr>
              <a:t>בראשית ג' 8 </a:t>
            </a:r>
            <a:r>
              <a:rPr lang="he-IL" sz="4000" dirty="0"/>
              <a:t>"וישמעו את קול אלוהים מתהלך בגן לרוח היום, ויתחבא האדם ואשתו מפני ה'"</a:t>
            </a:r>
            <a:endParaRPr lang="en-US" sz="4000" dirty="0"/>
          </a:p>
          <a:p>
            <a:r>
              <a:rPr lang="he-IL" sz="4000" dirty="0"/>
              <a:t>אדם וחווה שמעו את קול ה', הם שמעו את ה' הולך בגן; ועקב כך הם פחדו ממנו, ולא רצו לפגוש אותו אז הם הסתתרו. מה שמראה לנו שמלפני הנפילה בחטא הם כן שוחחו עם ה' פנים אל פנים. כי אחרת למה הם הסתתרו עכשיו?</a:t>
            </a:r>
            <a:endParaRPr lang="en-US" sz="4000" dirty="0"/>
          </a:p>
          <a:p>
            <a:pPr marL="0" indent="0">
              <a:buNone/>
            </a:pPr>
            <a:endParaRPr lang="he-IL" dirty="0"/>
          </a:p>
        </p:txBody>
      </p:sp>
    </p:spTree>
    <p:extLst>
      <p:ext uri="{BB962C8B-B14F-4D97-AF65-F5344CB8AC3E}">
        <p14:creationId xmlns:p14="http://schemas.microsoft.com/office/powerpoint/2010/main" val="2813746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36537"/>
            <a:ext cx="10515600" cy="1325563"/>
          </a:xfrm>
        </p:spPr>
        <p:txBody>
          <a:bodyPr>
            <a:normAutofit/>
          </a:bodyPr>
          <a:lstStyle/>
          <a:p>
            <a:pPr algn="ctr"/>
            <a:r>
              <a:rPr lang="he-IL" sz="6000" dirty="0" smtClean="0"/>
              <a:t>התגלויות מיוחדת של ה' לאברהם</a:t>
            </a:r>
            <a:endParaRPr lang="he-IL" sz="6000" dirty="0"/>
          </a:p>
        </p:txBody>
      </p:sp>
      <p:sp>
        <p:nvSpPr>
          <p:cNvPr id="3" name="מציין מיקום תוכן 2"/>
          <p:cNvSpPr>
            <a:spLocks noGrp="1"/>
          </p:cNvSpPr>
          <p:nvPr>
            <p:ph idx="1"/>
          </p:nvPr>
        </p:nvSpPr>
        <p:spPr>
          <a:xfrm>
            <a:off x="838200" y="1562100"/>
            <a:ext cx="10515600" cy="5207000"/>
          </a:xfrm>
        </p:spPr>
        <p:txBody>
          <a:bodyPr>
            <a:noAutofit/>
          </a:bodyPr>
          <a:lstStyle/>
          <a:p>
            <a:r>
              <a:rPr lang="he-IL" sz="3200" dirty="0" smtClean="0">
                <a:solidFill>
                  <a:srgbClr val="FF0000"/>
                </a:solidFill>
              </a:rPr>
              <a:t>בראשית </a:t>
            </a:r>
            <a:r>
              <a:rPr lang="he-IL" sz="3200" dirty="0">
                <a:solidFill>
                  <a:srgbClr val="FF0000"/>
                </a:solidFill>
              </a:rPr>
              <a:t>י"ח 1 – י"ט 1 </a:t>
            </a:r>
            <a:endParaRPr lang="he-IL" sz="3200" dirty="0" smtClean="0">
              <a:solidFill>
                <a:srgbClr val="FF0000"/>
              </a:solidFill>
            </a:endParaRPr>
          </a:p>
          <a:p>
            <a:pPr marL="0" indent="0">
              <a:buNone/>
            </a:pPr>
            <a:r>
              <a:rPr lang="he-IL" sz="3200" dirty="0" smtClean="0"/>
              <a:t> </a:t>
            </a:r>
            <a:r>
              <a:rPr lang="he-IL" sz="3200" dirty="0" smtClean="0">
                <a:solidFill>
                  <a:srgbClr val="FF0000"/>
                </a:solidFill>
              </a:rPr>
              <a:t>פסוק 1</a:t>
            </a:r>
            <a:r>
              <a:rPr lang="he-IL" sz="3200" dirty="0" smtClean="0"/>
              <a:t> "וירא </a:t>
            </a:r>
            <a:r>
              <a:rPr lang="he-IL" sz="3200" dirty="0"/>
              <a:t>אליו יהוה באלוני ממרא</a:t>
            </a:r>
            <a:r>
              <a:rPr lang="he-IL" sz="3200" dirty="0" smtClean="0"/>
              <a:t>" – ה' ניפגש עם אברהם</a:t>
            </a:r>
          </a:p>
          <a:p>
            <a:pPr marL="0" indent="0">
              <a:buNone/>
            </a:pPr>
            <a:r>
              <a:rPr lang="he-IL" sz="3200" dirty="0"/>
              <a:t> </a:t>
            </a:r>
            <a:r>
              <a:rPr lang="he-IL" sz="3200" dirty="0" smtClean="0">
                <a:solidFill>
                  <a:srgbClr val="FF0000"/>
                </a:solidFill>
              </a:rPr>
              <a:t>פסוק </a:t>
            </a:r>
            <a:r>
              <a:rPr lang="he-IL" sz="3200" dirty="0">
                <a:solidFill>
                  <a:srgbClr val="FF0000"/>
                </a:solidFill>
              </a:rPr>
              <a:t>2 </a:t>
            </a:r>
            <a:r>
              <a:rPr lang="he-IL" sz="3200" dirty="0"/>
              <a:t>- אברהם נושא את עיניו ורואה שלושה אנשים, הוא רץ אליהם ומשתחווה להם. </a:t>
            </a:r>
            <a:endParaRPr lang="he-IL" sz="3200" dirty="0" smtClean="0"/>
          </a:p>
          <a:p>
            <a:pPr marL="0" indent="0">
              <a:buNone/>
            </a:pPr>
            <a:r>
              <a:rPr lang="he-IL" sz="3200" dirty="0" smtClean="0"/>
              <a:t> </a:t>
            </a:r>
            <a:r>
              <a:rPr lang="he-IL" sz="3200" dirty="0" smtClean="0">
                <a:solidFill>
                  <a:srgbClr val="FF0000"/>
                </a:solidFill>
              </a:rPr>
              <a:t>פסוק </a:t>
            </a:r>
            <a:r>
              <a:rPr lang="he-IL" sz="3200" dirty="0">
                <a:solidFill>
                  <a:srgbClr val="FF0000"/>
                </a:solidFill>
              </a:rPr>
              <a:t>3 </a:t>
            </a:r>
            <a:r>
              <a:rPr lang="he-IL" sz="3200" dirty="0"/>
              <a:t>– "ויאמר אֲדֹונָי אם נא מצאתי חן בעינך אל נא תעבור מעל עבדך</a:t>
            </a:r>
            <a:r>
              <a:rPr lang="he-IL" sz="3200" dirty="0" smtClean="0"/>
              <a:t>"</a:t>
            </a:r>
          </a:p>
          <a:p>
            <a:pPr marL="0" indent="0">
              <a:buNone/>
            </a:pPr>
            <a:r>
              <a:rPr lang="he-IL" sz="3200" dirty="0" smtClean="0"/>
              <a:t>אברהם </a:t>
            </a:r>
            <a:r>
              <a:rPr lang="he-IL" sz="3200" dirty="0"/>
              <a:t>פונה אל האנשים בהתחלה בלשון רבים, אדוני, (שימו לב לקמץ שמציין רבים ומציין את ה') ואחר כך בלשון יחיד.</a:t>
            </a:r>
            <a:endParaRPr lang="en-US" sz="3200" dirty="0"/>
          </a:p>
          <a:p>
            <a:pPr marL="0" indent="0">
              <a:buNone/>
            </a:pPr>
            <a:r>
              <a:rPr lang="he-IL" sz="3200" dirty="0" smtClean="0"/>
              <a:t> "אם </a:t>
            </a:r>
            <a:r>
              <a:rPr lang="he-IL" sz="3200" dirty="0"/>
              <a:t>נא מצאתי חן בעיניך, אל נא </a:t>
            </a:r>
            <a:r>
              <a:rPr lang="he-IL" sz="3200" dirty="0" smtClean="0"/>
              <a:t>תעבור" </a:t>
            </a:r>
            <a:r>
              <a:rPr lang="he-IL" sz="3200" dirty="0"/>
              <a:t>– </a:t>
            </a:r>
            <a:r>
              <a:rPr lang="he-IL" sz="3200" dirty="0" smtClean="0"/>
              <a:t>יחיד</a:t>
            </a:r>
          </a:p>
        </p:txBody>
      </p:sp>
    </p:spTree>
    <p:extLst>
      <p:ext uri="{BB962C8B-B14F-4D97-AF65-F5344CB8AC3E}">
        <p14:creationId xmlns:p14="http://schemas.microsoft.com/office/powerpoint/2010/main" val="1457649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36537"/>
            <a:ext cx="10515600" cy="1325563"/>
          </a:xfrm>
        </p:spPr>
        <p:txBody>
          <a:bodyPr>
            <a:normAutofit/>
          </a:bodyPr>
          <a:lstStyle/>
          <a:p>
            <a:pPr algn="ctr"/>
            <a:r>
              <a:rPr lang="he-IL" sz="6000" dirty="0"/>
              <a:t>התגלויות מיוחדת של ה' לאברהם</a:t>
            </a:r>
          </a:p>
        </p:txBody>
      </p:sp>
      <p:sp>
        <p:nvSpPr>
          <p:cNvPr id="3" name="מציין מיקום תוכן 2"/>
          <p:cNvSpPr>
            <a:spLocks noGrp="1"/>
          </p:cNvSpPr>
          <p:nvPr>
            <p:ph idx="1"/>
          </p:nvPr>
        </p:nvSpPr>
        <p:spPr>
          <a:xfrm>
            <a:off x="838200" y="1562100"/>
            <a:ext cx="10515600" cy="5207000"/>
          </a:xfrm>
        </p:spPr>
        <p:txBody>
          <a:bodyPr>
            <a:noAutofit/>
          </a:bodyPr>
          <a:lstStyle/>
          <a:p>
            <a:pPr marL="0" indent="0">
              <a:buNone/>
            </a:pPr>
            <a:r>
              <a:rPr lang="he-IL" sz="3200" dirty="0">
                <a:solidFill>
                  <a:srgbClr val="FF0000"/>
                </a:solidFill>
              </a:rPr>
              <a:t>פסוק 4 </a:t>
            </a:r>
            <a:r>
              <a:rPr lang="he-IL" sz="3200" dirty="0"/>
              <a:t>ובהמשך, הטקסט עובר שוב מיחיד לרבים, ומרבים ליחיד</a:t>
            </a:r>
            <a:endParaRPr lang="en-US" sz="3200" dirty="0"/>
          </a:p>
          <a:p>
            <a:pPr marL="0" indent="0">
              <a:buNone/>
            </a:pPr>
            <a:r>
              <a:rPr lang="he-IL" sz="3200" dirty="0" smtClean="0"/>
              <a:t>"</a:t>
            </a:r>
            <a:r>
              <a:rPr lang="he-IL" sz="3200" dirty="0" err="1"/>
              <a:t>יוקח</a:t>
            </a:r>
            <a:r>
              <a:rPr lang="he-IL" sz="3200" dirty="0"/>
              <a:t> נא מעט מים </a:t>
            </a:r>
            <a:r>
              <a:rPr lang="he-IL" sz="3200" u="sng" dirty="0"/>
              <a:t>ורחצו </a:t>
            </a:r>
            <a:r>
              <a:rPr lang="he-IL" sz="3200" u="sng" dirty="0" smtClean="0"/>
              <a:t>רגליכם</a:t>
            </a:r>
          </a:p>
          <a:p>
            <a:pPr marL="0" indent="0">
              <a:buNone/>
            </a:pPr>
            <a:r>
              <a:rPr lang="he-IL" sz="3200" dirty="0" smtClean="0"/>
              <a:t>				        רבים</a:t>
            </a:r>
          </a:p>
          <a:p>
            <a:pPr marL="0" indent="0">
              <a:buNone/>
            </a:pPr>
            <a:r>
              <a:rPr lang="he-IL" sz="3200" dirty="0"/>
              <a:t> </a:t>
            </a:r>
            <a:r>
              <a:rPr lang="he-IL" sz="3200" dirty="0">
                <a:solidFill>
                  <a:srgbClr val="FF0000"/>
                </a:solidFill>
              </a:rPr>
              <a:t>פסוק 9</a:t>
            </a:r>
            <a:r>
              <a:rPr lang="he-IL" sz="3200" dirty="0"/>
              <a:t>  "</a:t>
            </a:r>
            <a:r>
              <a:rPr lang="he-IL" sz="3200" u="sng" dirty="0" smtClean="0"/>
              <a:t>ויאמרו </a:t>
            </a:r>
            <a:r>
              <a:rPr lang="he-IL" sz="3200" u="sng" dirty="0"/>
              <a:t>אליו</a:t>
            </a:r>
            <a:r>
              <a:rPr lang="he-IL" sz="3200" dirty="0" smtClean="0"/>
              <a:t>"</a:t>
            </a:r>
          </a:p>
          <a:p>
            <a:pPr marL="0" indent="0">
              <a:buNone/>
            </a:pPr>
            <a:r>
              <a:rPr lang="he-IL" sz="3200" dirty="0" smtClean="0"/>
              <a:t>			     רבים</a:t>
            </a:r>
          </a:p>
          <a:p>
            <a:pPr marL="0" indent="0">
              <a:buNone/>
            </a:pPr>
            <a:r>
              <a:rPr lang="he-IL" sz="3200" dirty="0">
                <a:solidFill>
                  <a:srgbClr val="FF0000"/>
                </a:solidFill>
              </a:rPr>
              <a:t>פסוק 10 </a:t>
            </a:r>
            <a:r>
              <a:rPr lang="he-IL" sz="3200" dirty="0"/>
              <a:t>"</a:t>
            </a:r>
            <a:r>
              <a:rPr lang="he-IL" sz="3200" u="sng" dirty="0"/>
              <a:t>ויאמר</a:t>
            </a:r>
            <a:r>
              <a:rPr lang="he-IL" sz="3200" dirty="0"/>
              <a:t> שוב אשוב אליך כעת חיה, והנה בן לשרה </a:t>
            </a:r>
            <a:r>
              <a:rPr lang="he-IL" sz="3200" dirty="0" smtClean="0"/>
              <a:t>אשתך"</a:t>
            </a:r>
            <a:endParaRPr lang="he-IL" sz="3200" dirty="0"/>
          </a:p>
          <a:p>
            <a:pPr marL="0" indent="0">
              <a:buNone/>
            </a:pPr>
            <a:r>
              <a:rPr lang="he-IL" sz="3200" dirty="0" smtClean="0"/>
              <a:t>		        יחיד</a:t>
            </a:r>
          </a:p>
          <a:p>
            <a:pPr marL="0" indent="0">
              <a:buNone/>
            </a:pPr>
            <a:r>
              <a:rPr lang="he-IL" sz="3200" dirty="0"/>
              <a:t>מי מדבר או מדברים כאן עם אברהם</a:t>
            </a:r>
            <a:r>
              <a:rPr lang="he-IL" sz="3200" dirty="0" smtClean="0"/>
              <a:t>?</a:t>
            </a:r>
            <a:endParaRPr lang="en-US" sz="3200" dirty="0"/>
          </a:p>
        </p:txBody>
      </p:sp>
      <p:cxnSp>
        <p:nvCxnSpPr>
          <p:cNvPr id="8" name="מחבר חץ ישר 7"/>
          <p:cNvCxnSpPr/>
          <p:nvPr/>
        </p:nvCxnSpPr>
        <p:spPr>
          <a:xfrm flipH="1">
            <a:off x="6781800" y="2631677"/>
            <a:ext cx="850900" cy="2794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מחבר חץ ישר 9"/>
          <p:cNvCxnSpPr/>
          <p:nvPr/>
        </p:nvCxnSpPr>
        <p:spPr>
          <a:xfrm flipH="1">
            <a:off x="7943850" y="3742528"/>
            <a:ext cx="749300" cy="3119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מחבר חץ ישר 12"/>
          <p:cNvCxnSpPr/>
          <p:nvPr/>
        </p:nvCxnSpPr>
        <p:spPr>
          <a:xfrm flipH="1">
            <a:off x="8578850" y="4873224"/>
            <a:ext cx="749300" cy="3119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2258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36537"/>
            <a:ext cx="10515600" cy="1325563"/>
          </a:xfrm>
        </p:spPr>
        <p:txBody>
          <a:bodyPr>
            <a:normAutofit/>
          </a:bodyPr>
          <a:lstStyle/>
          <a:p>
            <a:pPr algn="ctr"/>
            <a:r>
              <a:rPr lang="he-IL" sz="6000" dirty="0"/>
              <a:t>התגלויות מיוחדת של ה' לאברהם</a:t>
            </a:r>
          </a:p>
        </p:txBody>
      </p:sp>
      <p:sp>
        <p:nvSpPr>
          <p:cNvPr id="3" name="מציין מיקום תוכן 2"/>
          <p:cNvSpPr>
            <a:spLocks noGrp="1"/>
          </p:cNvSpPr>
          <p:nvPr>
            <p:ph idx="1"/>
          </p:nvPr>
        </p:nvSpPr>
        <p:spPr>
          <a:xfrm>
            <a:off x="838200" y="1562100"/>
            <a:ext cx="10515600" cy="5207000"/>
          </a:xfrm>
        </p:spPr>
        <p:txBody>
          <a:bodyPr/>
          <a:lstStyle/>
          <a:p>
            <a:pPr marL="0" indent="0">
              <a:buNone/>
            </a:pPr>
            <a:r>
              <a:rPr lang="he-IL" sz="3200" dirty="0">
                <a:solidFill>
                  <a:srgbClr val="FF0000"/>
                </a:solidFill>
              </a:rPr>
              <a:t>פסוק 13 </a:t>
            </a:r>
            <a:r>
              <a:rPr lang="he-IL" sz="3200" dirty="0"/>
              <a:t>"ויאמר יהוה אל אברהם"</a:t>
            </a:r>
            <a:br>
              <a:rPr lang="he-IL" sz="3200" dirty="0"/>
            </a:br>
            <a:r>
              <a:rPr lang="he-IL" sz="3200" dirty="0"/>
              <a:t>עכשיו זה </a:t>
            </a:r>
            <a:r>
              <a:rPr lang="he-IL" sz="3200" dirty="0" smtClean="0"/>
              <a:t>כבר ברור</a:t>
            </a:r>
            <a:r>
              <a:rPr lang="he-IL" sz="3200" dirty="0"/>
              <a:t>, יהוה מדבר עם אברהם</a:t>
            </a:r>
            <a:r>
              <a:rPr lang="he-IL" sz="3200" dirty="0" smtClean="0"/>
              <a:t>,</a:t>
            </a:r>
          </a:p>
          <a:p>
            <a:pPr marL="0" indent="0">
              <a:buNone/>
            </a:pPr>
            <a:r>
              <a:rPr lang="he-IL" sz="3200" dirty="0"/>
              <a:t>ה' הוא אחד משלושת האנשים שבאו לדבר עם אברהם.</a:t>
            </a:r>
            <a:endParaRPr lang="en-US" sz="3200" dirty="0"/>
          </a:p>
          <a:p>
            <a:pPr marL="0" indent="0">
              <a:buNone/>
            </a:pPr>
            <a:r>
              <a:rPr lang="he-IL" sz="3200" dirty="0">
                <a:solidFill>
                  <a:srgbClr val="FF0000"/>
                </a:solidFill>
              </a:rPr>
              <a:t>פסוקים 16-19 </a:t>
            </a:r>
            <a:r>
              <a:rPr lang="he-IL" sz="3200" dirty="0"/>
              <a:t>"ויקומו משם האנשים וישקיפו על פני סדום ואברהם הולך עמם לשלחם. ויהוה אמר המכסה אני מאברהם אשר אני עושה..." </a:t>
            </a:r>
            <a:endParaRPr lang="he-IL" sz="3200" dirty="0" smtClean="0"/>
          </a:p>
          <a:p>
            <a:pPr marL="0" indent="0">
              <a:buNone/>
            </a:pPr>
            <a:r>
              <a:rPr lang="he-IL" sz="3200" dirty="0">
                <a:solidFill>
                  <a:srgbClr val="FF0000"/>
                </a:solidFill>
              </a:rPr>
              <a:t>פסוק 22 </a:t>
            </a:r>
            <a:r>
              <a:rPr lang="he-IL" sz="3200" dirty="0"/>
              <a:t>"ויפנו משם האנשים וילכו </a:t>
            </a:r>
            <a:r>
              <a:rPr lang="he-IL" sz="3200" dirty="0" err="1"/>
              <a:t>סדומה</a:t>
            </a:r>
            <a:r>
              <a:rPr lang="he-IL" sz="3200" dirty="0"/>
              <a:t> ואברהם עודנו עומד לפני יהוה"</a:t>
            </a:r>
            <a:endParaRPr lang="en-US" sz="3200" dirty="0"/>
          </a:p>
          <a:p>
            <a:pPr marL="0" indent="0">
              <a:buNone/>
            </a:pPr>
            <a:r>
              <a:rPr lang="he-IL" sz="3200" dirty="0">
                <a:solidFill>
                  <a:srgbClr val="FF0000"/>
                </a:solidFill>
              </a:rPr>
              <a:t>פרק י"ט 1 </a:t>
            </a:r>
            <a:r>
              <a:rPr lang="he-IL" sz="3200" dirty="0"/>
              <a:t>"ויבוא שני המלאכים </a:t>
            </a:r>
            <a:r>
              <a:rPr lang="he-IL" sz="3200" dirty="0" err="1"/>
              <a:t>סדומה</a:t>
            </a:r>
            <a:r>
              <a:rPr lang="he-IL" sz="3200" dirty="0"/>
              <a:t>"</a:t>
            </a:r>
            <a:endParaRPr lang="en-US" sz="3200" dirty="0"/>
          </a:p>
          <a:p>
            <a:pPr marL="0" indent="0">
              <a:buNone/>
            </a:pPr>
            <a:endParaRPr lang="he-IL" dirty="0"/>
          </a:p>
        </p:txBody>
      </p:sp>
    </p:spTree>
    <p:extLst>
      <p:ext uri="{BB962C8B-B14F-4D97-AF65-F5344CB8AC3E}">
        <p14:creationId xmlns:p14="http://schemas.microsoft.com/office/powerpoint/2010/main" val="322756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36537"/>
            <a:ext cx="10515600" cy="1325563"/>
          </a:xfrm>
        </p:spPr>
        <p:txBody>
          <a:bodyPr>
            <a:normAutofit/>
          </a:bodyPr>
          <a:lstStyle/>
          <a:p>
            <a:pPr algn="ctr"/>
            <a:r>
              <a:rPr lang="he-IL" sz="6000" dirty="0"/>
              <a:t>התגלויות מיוחדת של ה' לאברהם</a:t>
            </a:r>
          </a:p>
        </p:txBody>
      </p:sp>
      <p:sp>
        <p:nvSpPr>
          <p:cNvPr id="3" name="מציין מיקום תוכן 2"/>
          <p:cNvSpPr>
            <a:spLocks noGrp="1"/>
          </p:cNvSpPr>
          <p:nvPr>
            <p:ph idx="1"/>
          </p:nvPr>
        </p:nvSpPr>
        <p:spPr>
          <a:xfrm>
            <a:off x="838200" y="1562100"/>
            <a:ext cx="10515600" cy="5207000"/>
          </a:xfrm>
        </p:spPr>
        <p:txBody>
          <a:bodyPr/>
          <a:lstStyle/>
          <a:p>
            <a:pPr marL="0" indent="0">
              <a:buNone/>
            </a:pPr>
            <a:r>
              <a:rPr lang="he-IL" sz="3600" dirty="0"/>
              <a:t>כלומר באו אל אברהם 3 אנשים,	</a:t>
            </a:r>
            <a:endParaRPr lang="he-IL" sz="3600" dirty="0" smtClean="0"/>
          </a:p>
          <a:p>
            <a:pPr marL="0" indent="0">
              <a:buNone/>
            </a:pPr>
            <a:r>
              <a:rPr lang="he-IL" sz="3600" dirty="0" smtClean="0"/>
              <a:t>2 מלאכים ואדם </a:t>
            </a:r>
            <a:r>
              <a:rPr lang="he-IL" sz="3600" dirty="0"/>
              <a:t>אחד שהוא אלוהים שלבש בשר בדמות אדם. </a:t>
            </a:r>
            <a:endParaRPr lang="he-IL" sz="3600" dirty="0" smtClean="0"/>
          </a:p>
          <a:p>
            <a:pPr marL="0" indent="0">
              <a:buNone/>
            </a:pPr>
            <a:r>
              <a:rPr lang="he-IL" sz="3600" dirty="0">
                <a:solidFill>
                  <a:srgbClr val="FF0000"/>
                </a:solidFill>
              </a:rPr>
              <a:t>פסוק 26 </a:t>
            </a:r>
            <a:r>
              <a:rPr lang="he-IL" sz="3600" dirty="0"/>
              <a:t>"ויאמר יהוה אם אמצא בסדום </a:t>
            </a:r>
            <a:r>
              <a:rPr lang="he-IL" sz="3600" dirty="0" smtClean="0"/>
              <a:t>..."</a:t>
            </a:r>
          </a:p>
          <a:p>
            <a:pPr marL="0" indent="0">
              <a:buNone/>
            </a:pPr>
            <a:r>
              <a:rPr lang="he-IL" sz="3600" dirty="0">
                <a:solidFill>
                  <a:srgbClr val="FF0000"/>
                </a:solidFill>
              </a:rPr>
              <a:t>פסוק 33 </a:t>
            </a:r>
            <a:r>
              <a:rPr lang="he-IL" sz="3600" dirty="0"/>
              <a:t>"</a:t>
            </a:r>
            <a:r>
              <a:rPr lang="he-IL" sz="3600" u="sng" dirty="0"/>
              <a:t>וילך יהוה</a:t>
            </a:r>
            <a:r>
              <a:rPr lang="he-IL" sz="3600" dirty="0"/>
              <a:t> כאשר כילה לדבר אל </a:t>
            </a:r>
            <a:r>
              <a:rPr lang="he-IL" sz="3600" dirty="0" smtClean="0"/>
              <a:t>אברהם</a:t>
            </a:r>
          </a:p>
          <a:p>
            <a:pPr marL="0" indent="0">
              <a:buNone/>
            </a:pPr>
            <a:r>
              <a:rPr lang="he-IL" sz="3600" dirty="0" smtClean="0"/>
              <a:t>			    ה</a:t>
            </a:r>
            <a:r>
              <a:rPr lang="he-IL" sz="3600" dirty="0"/>
              <a:t>' </a:t>
            </a:r>
            <a:r>
              <a:rPr lang="he-IL" sz="3600" dirty="0" smtClean="0"/>
              <a:t>הולך</a:t>
            </a:r>
            <a:endParaRPr lang="he-IL" dirty="0"/>
          </a:p>
        </p:txBody>
      </p:sp>
      <p:cxnSp>
        <p:nvCxnSpPr>
          <p:cNvPr id="4" name="מחבר חץ ישר 3"/>
          <p:cNvCxnSpPr/>
          <p:nvPr/>
        </p:nvCxnSpPr>
        <p:spPr>
          <a:xfrm flipH="1">
            <a:off x="8039100" y="4463255"/>
            <a:ext cx="749300" cy="3119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8141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36537"/>
            <a:ext cx="10515600" cy="1325563"/>
          </a:xfrm>
        </p:spPr>
        <p:txBody>
          <a:bodyPr>
            <a:normAutofit/>
          </a:bodyPr>
          <a:lstStyle/>
          <a:p>
            <a:pPr algn="ctr"/>
            <a:r>
              <a:rPr lang="he-IL" sz="6000" dirty="0" smtClean="0"/>
              <a:t>התגלויות מיוחדות של ה'</a:t>
            </a:r>
            <a:endParaRPr lang="he-IL" sz="6000" dirty="0"/>
          </a:p>
        </p:txBody>
      </p:sp>
      <p:sp>
        <p:nvSpPr>
          <p:cNvPr id="3" name="מציין מיקום תוכן 2"/>
          <p:cNvSpPr>
            <a:spLocks noGrp="1"/>
          </p:cNvSpPr>
          <p:nvPr>
            <p:ph idx="1"/>
          </p:nvPr>
        </p:nvSpPr>
        <p:spPr>
          <a:xfrm>
            <a:off x="838200" y="1562100"/>
            <a:ext cx="10515600" cy="5207000"/>
          </a:xfrm>
        </p:spPr>
        <p:txBody>
          <a:bodyPr>
            <a:normAutofit/>
          </a:bodyPr>
          <a:lstStyle/>
          <a:p>
            <a:r>
              <a:rPr lang="he-IL" sz="3600" dirty="0" smtClean="0"/>
              <a:t>העיקרון השלישי </a:t>
            </a:r>
            <a:r>
              <a:rPr lang="he-IL" sz="3600" dirty="0"/>
              <a:t>של הרמב"ם ב 13 העיקרים שהיהדות הרבנית אימצה, </a:t>
            </a:r>
            <a:r>
              <a:rPr lang="he-IL" sz="3600" dirty="0" smtClean="0"/>
              <a:t>הוא שגוי </a:t>
            </a:r>
            <a:r>
              <a:rPr lang="he-IL" sz="3600" dirty="0"/>
              <a:t>לחלוטין.</a:t>
            </a:r>
            <a:endParaRPr lang="en-US" sz="3600" dirty="0"/>
          </a:p>
          <a:p>
            <a:pPr marL="0" indent="0">
              <a:buNone/>
            </a:pPr>
            <a:r>
              <a:rPr lang="he-IL" sz="3600" dirty="0" smtClean="0"/>
              <a:t> "</a:t>
            </a:r>
            <a:r>
              <a:rPr lang="he-IL" sz="3600" dirty="0"/>
              <a:t>הרי אני מאמין באמונה שלמה בשלוש עשרה עיקרים של התורה הקדושה</a:t>
            </a:r>
            <a:endParaRPr lang="en-US" sz="3600" dirty="0"/>
          </a:p>
          <a:p>
            <a:pPr marL="0" lvl="0" indent="0">
              <a:buNone/>
            </a:pPr>
            <a:r>
              <a:rPr lang="he-IL" sz="3600" dirty="0" smtClean="0"/>
              <a:t> א) שהקדוש </a:t>
            </a:r>
            <a:r>
              <a:rPr lang="he-IL" sz="3600" dirty="0"/>
              <a:t>ברוך הוא מצוי ומשגיח</a:t>
            </a:r>
            <a:endParaRPr lang="en-US" sz="3600" dirty="0"/>
          </a:p>
          <a:p>
            <a:pPr marL="0" lvl="0" indent="0">
              <a:buNone/>
            </a:pPr>
            <a:r>
              <a:rPr lang="he-IL" sz="3600" dirty="0" smtClean="0"/>
              <a:t> ב) והוא </a:t>
            </a:r>
            <a:r>
              <a:rPr lang="he-IL" sz="3600" dirty="0"/>
              <a:t>אחד</a:t>
            </a:r>
            <a:endParaRPr lang="en-US" sz="3600" dirty="0"/>
          </a:p>
          <a:p>
            <a:pPr marL="0" lvl="0" indent="0">
              <a:buNone/>
            </a:pPr>
            <a:r>
              <a:rPr lang="he-IL" sz="3600" dirty="0" smtClean="0"/>
              <a:t> ג) ואין </a:t>
            </a:r>
            <a:r>
              <a:rPr lang="he-IL" sz="3600" dirty="0"/>
              <a:t>לו גוף ואין לו דמות גוף</a:t>
            </a:r>
            <a:r>
              <a:rPr lang="he-IL" sz="3600" dirty="0" smtClean="0"/>
              <a:t>....."</a:t>
            </a:r>
            <a:endParaRPr lang="en-US" sz="3600" dirty="0"/>
          </a:p>
        </p:txBody>
      </p:sp>
    </p:spTree>
    <p:extLst>
      <p:ext uri="{BB962C8B-B14F-4D97-AF65-F5344CB8AC3E}">
        <p14:creationId xmlns:p14="http://schemas.microsoft.com/office/powerpoint/2010/main" val="62418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36537"/>
            <a:ext cx="10515600" cy="1325563"/>
          </a:xfrm>
        </p:spPr>
        <p:txBody>
          <a:bodyPr>
            <a:normAutofit/>
          </a:bodyPr>
          <a:lstStyle/>
          <a:p>
            <a:pPr algn="ctr"/>
            <a:r>
              <a:rPr lang="he-IL" sz="6000" dirty="0" smtClean="0"/>
              <a:t>התגלויות מיוחדות של ה' ליעקב</a:t>
            </a:r>
            <a:endParaRPr lang="he-IL" sz="6000" dirty="0"/>
          </a:p>
        </p:txBody>
      </p:sp>
      <p:sp>
        <p:nvSpPr>
          <p:cNvPr id="3" name="מציין מיקום תוכן 2"/>
          <p:cNvSpPr>
            <a:spLocks noGrp="1"/>
          </p:cNvSpPr>
          <p:nvPr>
            <p:ph idx="1"/>
          </p:nvPr>
        </p:nvSpPr>
        <p:spPr>
          <a:xfrm>
            <a:off x="838200" y="1562100"/>
            <a:ext cx="10515600" cy="5207000"/>
          </a:xfrm>
        </p:spPr>
        <p:txBody>
          <a:bodyPr>
            <a:noAutofit/>
          </a:bodyPr>
          <a:lstStyle/>
          <a:p>
            <a:r>
              <a:rPr lang="he-IL" sz="3600" dirty="0">
                <a:solidFill>
                  <a:srgbClr val="FF0000"/>
                </a:solidFill>
              </a:rPr>
              <a:t>בראשית ל"ב 25-32 </a:t>
            </a:r>
            <a:r>
              <a:rPr lang="he-IL" sz="3600" dirty="0" smtClean="0">
                <a:solidFill>
                  <a:srgbClr val="FF0000"/>
                </a:solidFill>
              </a:rPr>
              <a:t>(32:24-31)</a:t>
            </a:r>
          </a:p>
          <a:p>
            <a:pPr marL="0" indent="0">
              <a:buNone/>
            </a:pPr>
            <a:r>
              <a:rPr lang="he-IL" sz="3600" dirty="0">
                <a:solidFill>
                  <a:srgbClr val="FF0000"/>
                </a:solidFill>
              </a:rPr>
              <a:t>פסוק 25 </a:t>
            </a:r>
            <a:r>
              <a:rPr lang="he-IL" sz="3600" dirty="0"/>
              <a:t>"...ויאבק </a:t>
            </a:r>
            <a:r>
              <a:rPr lang="he-IL" sz="3600" dirty="0" smtClean="0"/>
              <a:t>איש </a:t>
            </a:r>
            <a:r>
              <a:rPr lang="he-IL" sz="3600" dirty="0"/>
              <a:t>עמו עד עלות השחר</a:t>
            </a:r>
            <a:r>
              <a:rPr lang="he-IL" sz="3600" dirty="0" smtClean="0"/>
              <a:t>"</a:t>
            </a:r>
          </a:p>
          <a:p>
            <a:pPr marL="0" indent="0">
              <a:buNone/>
            </a:pPr>
            <a:r>
              <a:rPr lang="he-IL" sz="3600" dirty="0">
                <a:solidFill>
                  <a:srgbClr val="FF0000"/>
                </a:solidFill>
              </a:rPr>
              <a:t>פסוק 27-30  </a:t>
            </a:r>
            <a:r>
              <a:rPr lang="he-IL" sz="3600" dirty="0"/>
              <a:t>"ויאמר (האיש) שלחני כי עלה השחר. </a:t>
            </a:r>
            <a:br>
              <a:rPr lang="he-IL" sz="3600" dirty="0"/>
            </a:br>
            <a:r>
              <a:rPr lang="he-IL" sz="3600" dirty="0"/>
              <a:t>ויאמר (יעקב) לא אשלחך כי אם </a:t>
            </a:r>
            <a:r>
              <a:rPr lang="he-IL" sz="3600" dirty="0" err="1"/>
              <a:t>ברכתני</a:t>
            </a:r>
            <a:r>
              <a:rPr lang="he-IL" sz="3600" dirty="0"/>
              <a:t>. </a:t>
            </a:r>
            <a:br>
              <a:rPr lang="he-IL" sz="3600" dirty="0"/>
            </a:br>
            <a:r>
              <a:rPr lang="he-IL" sz="3600" dirty="0"/>
              <a:t>ויאמר (האיש) אליו מה שמך? </a:t>
            </a:r>
            <a:br>
              <a:rPr lang="he-IL" sz="3600" dirty="0"/>
            </a:br>
            <a:r>
              <a:rPr lang="he-IL" sz="3600" dirty="0"/>
              <a:t>ויאמר (יעקב) יעקב. </a:t>
            </a:r>
            <a:br>
              <a:rPr lang="he-IL" sz="3600" dirty="0"/>
            </a:br>
            <a:r>
              <a:rPr lang="he-IL" sz="3600" dirty="0"/>
              <a:t>ויאמר (האיש) לא יעקב יאמר עוד שמך כי אם ישראל, כי שרית עם אלוהים ועם אנשים ותוכל. וישאל יעקב ויאמר הגידה נא שמך? ויאמר (האיש) למה זה תשאל לשמי ויברך אותו שם</a:t>
            </a:r>
            <a:r>
              <a:rPr lang="he-IL" sz="3600" dirty="0" smtClean="0"/>
              <a:t>.</a:t>
            </a:r>
            <a:endParaRPr lang="en-US" sz="3600" dirty="0"/>
          </a:p>
        </p:txBody>
      </p:sp>
    </p:spTree>
    <p:extLst>
      <p:ext uri="{BB962C8B-B14F-4D97-AF65-F5344CB8AC3E}">
        <p14:creationId xmlns:p14="http://schemas.microsoft.com/office/powerpoint/2010/main" val="386729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36537"/>
            <a:ext cx="10515600" cy="1325563"/>
          </a:xfrm>
        </p:spPr>
        <p:txBody>
          <a:bodyPr>
            <a:normAutofit/>
          </a:bodyPr>
          <a:lstStyle/>
          <a:p>
            <a:pPr algn="ctr"/>
            <a:r>
              <a:rPr lang="he-IL" sz="6000" dirty="0" smtClean="0"/>
              <a:t>התגלויות מיוחדות של ה' ליעקב</a:t>
            </a:r>
            <a:endParaRPr lang="he-IL" sz="6000" dirty="0"/>
          </a:p>
        </p:txBody>
      </p:sp>
      <p:sp>
        <p:nvSpPr>
          <p:cNvPr id="3" name="מציין מיקום תוכן 2"/>
          <p:cNvSpPr>
            <a:spLocks noGrp="1"/>
          </p:cNvSpPr>
          <p:nvPr>
            <p:ph idx="1"/>
          </p:nvPr>
        </p:nvSpPr>
        <p:spPr>
          <a:xfrm>
            <a:off x="838200" y="1562100"/>
            <a:ext cx="10515600" cy="5207000"/>
          </a:xfrm>
        </p:spPr>
        <p:txBody>
          <a:bodyPr>
            <a:normAutofit/>
          </a:bodyPr>
          <a:lstStyle/>
          <a:p>
            <a:r>
              <a:rPr lang="he-IL" sz="3600" dirty="0"/>
              <a:t>מי זה האיש הזה?</a:t>
            </a:r>
            <a:endParaRPr lang="en-US" sz="3600" dirty="0"/>
          </a:p>
          <a:p>
            <a:r>
              <a:rPr lang="he-IL" sz="3600" dirty="0"/>
              <a:t>מי יכול לשנות שם?</a:t>
            </a:r>
            <a:endParaRPr lang="en-US" sz="3600" dirty="0"/>
          </a:p>
          <a:p>
            <a:r>
              <a:rPr lang="he-IL" sz="3600" dirty="0"/>
              <a:t>למה הוא אומר נאבקת עם אלוהים ואנשים ?</a:t>
            </a:r>
            <a:endParaRPr lang="en-US" sz="3600" dirty="0"/>
          </a:p>
          <a:p>
            <a:r>
              <a:rPr lang="he-IL" sz="3600" dirty="0"/>
              <a:t>מי יכול לברך?</a:t>
            </a:r>
            <a:endParaRPr lang="en-US" sz="3600" dirty="0"/>
          </a:p>
          <a:p>
            <a:r>
              <a:rPr lang="he-IL" sz="3600" dirty="0">
                <a:solidFill>
                  <a:srgbClr val="FF0000"/>
                </a:solidFill>
              </a:rPr>
              <a:t>פסוק 31 </a:t>
            </a:r>
            <a:r>
              <a:rPr lang="he-IL" sz="3600" dirty="0"/>
              <a:t>"ויקרא יעקב שם המקום </a:t>
            </a:r>
            <a:r>
              <a:rPr lang="he-IL" sz="3600" dirty="0" err="1"/>
              <a:t>פניאל</a:t>
            </a:r>
            <a:r>
              <a:rPr lang="he-IL" sz="3600" dirty="0"/>
              <a:t> כי ראיתי </a:t>
            </a:r>
            <a:r>
              <a:rPr lang="he-IL" sz="3600" dirty="0" err="1"/>
              <a:t>אלהים</a:t>
            </a:r>
            <a:r>
              <a:rPr lang="he-IL" sz="3600" dirty="0"/>
              <a:t> פנים אל פנים ותנצל נפשי"</a:t>
            </a:r>
            <a:endParaRPr lang="en-US" sz="3600" dirty="0"/>
          </a:p>
          <a:p>
            <a:r>
              <a:rPr lang="he-IL" sz="3600" dirty="0"/>
              <a:t>יעקב הבין שהוא ראה את ה', </a:t>
            </a:r>
          </a:p>
        </p:txBody>
      </p:sp>
    </p:spTree>
    <p:extLst>
      <p:ext uri="{BB962C8B-B14F-4D97-AF65-F5344CB8AC3E}">
        <p14:creationId xmlns:p14="http://schemas.microsoft.com/office/powerpoint/2010/main" val="310981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36537"/>
            <a:ext cx="10515600" cy="1325563"/>
          </a:xfrm>
        </p:spPr>
        <p:txBody>
          <a:bodyPr>
            <a:normAutofit/>
          </a:bodyPr>
          <a:lstStyle/>
          <a:p>
            <a:pPr algn="ctr"/>
            <a:r>
              <a:rPr lang="he-IL" sz="6000" dirty="0" smtClean="0"/>
              <a:t>התגלויות מיוחדות של מלאך יהוה</a:t>
            </a:r>
            <a:endParaRPr lang="he-IL" sz="6000" dirty="0"/>
          </a:p>
        </p:txBody>
      </p:sp>
      <p:sp>
        <p:nvSpPr>
          <p:cNvPr id="3" name="מציין מיקום תוכן 2"/>
          <p:cNvSpPr>
            <a:spLocks noGrp="1"/>
          </p:cNvSpPr>
          <p:nvPr>
            <p:ph idx="1"/>
          </p:nvPr>
        </p:nvSpPr>
        <p:spPr>
          <a:xfrm>
            <a:off x="838200" y="1562100"/>
            <a:ext cx="10515600" cy="5207000"/>
          </a:xfrm>
        </p:spPr>
        <p:txBody>
          <a:bodyPr/>
          <a:lstStyle/>
          <a:p>
            <a:pPr marL="0" indent="0">
              <a:buNone/>
            </a:pPr>
            <a:r>
              <a:rPr lang="he-IL" sz="4000" u="sng" dirty="0">
                <a:solidFill>
                  <a:srgbClr val="FF0000"/>
                </a:solidFill>
              </a:rPr>
              <a:t>להגר </a:t>
            </a:r>
            <a:r>
              <a:rPr lang="he-IL" sz="4000" dirty="0"/>
              <a:t>– בראשית ט"ז 7-13 </a:t>
            </a:r>
            <a:r>
              <a:rPr lang="en-US" sz="4000" dirty="0" smtClean="0"/>
              <a:t/>
            </a:r>
            <a:br>
              <a:rPr lang="en-US" sz="4000" dirty="0" smtClean="0"/>
            </a:br>
            <a:endParaRPr lang="he-IL" sz="4000" dirty="0" smtClean="0"/>
          </a:p>
          <a:p>
            <a:pPr marL="0" indent="0">
              <a:buNone/>
            </a:pPr>
            <a:r>
              <a:rPr lang="he-IL" sz="4000" u="sng" dirty="0" smtClean="0">
                <a:solidFill>
                  <a:srgbClr val="FF0000"/>
                </a:solidFill>
              </a:rPr>
              <a:t>לאברהם</a:t>
            </a:r>
            <a:r>
              <a:rPr lang="he-IL" sz="4000" dirty="0" smtClean="0"/>
              <a:t> </a:t>
            </a:r>
            <a:r>
              <a:rPr lang="he-IL" sz="4000" dirty="0"/>
              <a:t>– בראשית כ"ב </a:t>
            </a:r>
            <a:r>
              <a:rPr lang="he-IL" sz="4000" dirty="0" smtClean="0"/>
              <a:t>10-18</a:t>
            </a:r>
            <a:r>
              <a:rPr lang="en-US" sz="4000" dirty="0" smtClean="0"/>
              <a:t/>
            </a:r>
            <a:br>
              <a:rPr lang="en-US" sz="4000" dirty="0" smtClean="0"/>
            </a:br>
            <a:endParaRPr lang="he-IL" sz="4000" dirty="0" smtClean="0"/>
          </a:p>
          <a:p>
            <a:pPr marL="0" indent="0">
              <a:buNone/>
            </a:pPr>
            <a:r>
              <a:rPr lang="he-IL" sz="4000" u="sng" dirty="0" smtClean="0">
                <a:solidFill>
                  <a:srgbClr val="FF0000"/>
                </a:solidFill>
              </a:rPr>
              <a:t>ליעקב</a:t>
            </a:r>
            <a:r>
              <a:rPr lang="he-IL" sz="4000" dirty="0" smtClean="0">
                <a:solidFill>
                  <a:srgbClr val="FF0000"/>
                </a:solidFill>
              </a:rPr>
              <a:t> </a:t>
            </a:r>
            <a:r>
              <a:rPr lang="he-IL" sz="4000" dirty="0"/>
              <a:t>– בראשית ל"א </a:t>
            </a:r>
            <a:r>
              <a:rPr lang="he-IL" sz="4000" dirty="0" smtClean="0"/>
              <a:t>11-13</a:t>
            </a:r>
          </a:p>
          <a:p>
            <a:pPr marL="0" indent="0">
              <a:buNone/>
            </a:pPr>
            <a:r>
              <a:rPr lang="he-IL" sz="4000"/>
              <a:t>	</a:t>
            </a:r>
            <a:r>
              <a:rPr lang="he-IL" sz="4000" smtClean="0"/>
              <a:t>	בראשית מ"ח 16</a:t>
            </a:r>
            <a:endParaRPr lang="en-US" sz="4000" dirty="0"/>
          </a:p>
          <a:p>
            <a:pPr marL="0" indent="0">
              <a:buNone/>
            </a:pPr>
            <a:endParaRPr lang="he-IL" dirty="0"/>
          </a:p>
        </p:txBody>
      </p:sp>
    </p:spTree>
    <p:extLst>
      <p:ext uri="{BB962C8B-B14F-4D97-AF65-F5344CB8AC3E}">
        <p14:creationId xmlns:p14="http://schemas.microsoft.com/office/powerpoint/2010/main" val="345965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36537"/>
            <a:ext cx="10515600" cy="1325563"/>
          </a:xfrm>
        </p:spPr>
        <p:txBody>
          <a:bodyPr>
            <a:normAutofit/>
          </a:bodyPr>
          <a:lstStyle/>
          <a:p>
            <a:pPr algn="ctr"/>
            <a:r>
              <a:rPr lang="he-IL" sz="6000" dirty="0" smtClean="0"/>
              <a:t>התגלויות מיוחדות של מלאך יהוה למשה</a:t>
            </a:r>
            <a:endParaRPr lang="he-IL" sz="6000" dirty="0"/>
          </a:p>
        </p:txBody>
      </p:sp>
      <p:sp>
        <p:nvSpPr>
          <p:cNvPr id="3" name="מציין מיקום תוכן 2"/>
          <p:cNvSpPr>
            <a:spLocks noGrp="1"/>
          </p:cNvSpPr>
          <p:nvPr>
            <p:ph idx="1"/>
          </p:nvPr>
        </p:nvSpPr>
        <p:spPr>
          <a:xfrm>
            <a:off x="838200" y="1524000"/>
            <a:ext cx="10515600" cy="5245100"/>
          </a:xfrm>
        </p:spPr>
        <p:txBody>
          <a:bodyPr>
            <a:normAutofit fontScale="92500" lnSpcReduction="20000"/>
          </a:bodyPr>
          <a:lstStyle/>
          <a:p>
            <a:r>
              <a:rPr lang="he-IL" sz="3600" dirty="0" smtClean="0">
                <a:solidFill>
                  <a:srgbClr val="FF0000"/>
                </a:solidFill>
              </a:rPr>
              <a:t>שמות </a:t>
            </a:r>
            <a:r>
              <a:rPr lang="he-IL" sz="3600" dirty="0">
                <a:solidFill>
                  <a:srgbClr val="FF0000"/>
                </a:solidFill>
              </a:rPr>
              <a:t>ג' 2-7  </a:t>
            </a:r>
            <a:r>
              <a:rPr lang="he-IL" sz="3600" dirty="0"/>
              <a:t/>
            </a:r>
            <a:br>
              <a:rPr lang="he-IL" sz="3600" dirty="0"/>
            </a:br>
            <a:r>
              <a:rPr lang="he-IL" sz="3600" dirty="0">
                <a:solidFill>
                  <a:srgbClr val="FF0000"/>
                </a:solidFill>
              </a:rPr>
              <a:t>פסוק 2</a:t>
            </a:r>
            <a:r>
              <a:rPr lang="he-IL" sz="3600" dirty="0"/>
              <a:t> - "וירא מלאך יהוה אליו בליבת אש מתוך הסנה" </a:t>
            </a:r>
            <a:endParaRPr lang="he-IL" sz="3600" dirty="0" smtClean="0"/>
          </a:p>
          <a:p>
            <a:pPr marL="0" indent="0">
              <a:buNone/>
            </a:pPr>
            <a:r>
              <a:rPr lang="he-IL" sz="3600" dirty="0">
                <a:solidFill>
                  <a:srgbClr val="FF0000"/>
                </a:solidFill>
              </a:rPr>
              <a:t> </a:t>
            </a:r>
            <a:r>
              <a:rPr lang="he-IL" sz="3600" dirty="0" smtClean="0">
                <a:solidFill>
                  <a:srgbClr val="FF0000"/>
                </a:solidFill>
              </a:rPr>
              <a:t>פסוק </a:t>
            </a:r>
            <a:r>
              <a:rPr lang="he-IL" sz="3600" dirty="0">
                <a:solidFill>
                  <a:srgbClr val="FF0000"/>
                </a:solidFill>
              </a:rPr>
              <a:t>4 </a:t>
            </a:r>
            <a:r>
              <a:rPr lang="he-IL" sz="3600" dirty="0"/>
              <a:t>– "וירא יהוה כי סר לראות ויקרא אליו אלוהים מתוך הסנה". יהוה קורא למשה. </a:t>
            </a:r>
            <a:endParaRPr lang="he-IL" sz="3600" dirty="0" smtClean="0"/>
          </a:p>
          <a:p>
            <a:pPr marL="0" indent="0">
              <a:buNone/>
            </a:pPr>
            <a:r>
              <a:rPr lang="he-IL" sz="3600" dirty="0"/>
              <a:t> </a:t>
            </a:r>
            <a:r>
              <a:rPr lang="he-IL" sz="3600" dirty="0" smtClean="0"/>
              <a:t> איך </a:t>
            </a:r>
            <a:r>
              <a:rPr lang="he-IL" sz="3600" dirty="0"/>
              <a:t>זה? </a:t>
            </a:r>
            <a:r>
              <a:rPr lang="he-IL" sz="3600" dirty="0" smtClean="0"/>
              <a:t>מקודם </a:t>
            </a:r>
            <a:r>
              <a:rPr lang="he-IL" sz="3600" dirty="0"/>
              <a:t>דובר על מלאך יהוה ועכשיו יהוה, איך זה</a:t>
            </a:r>
            <a:r>
              <a:rPr lang="he-IL" sz="3600" dirty="0" smtClean="0"/>
              <a:t>?</a:t>
            </a:r>
          </a:p>
          <a:p>
            <a:pPr marL="0" indent="0">
              <a:buNone/>
            </a:pPr>
            <a:r>
              <a:rPr lang="he-IL" sz="3600" dirty="0" smtClean="0"/>
              <a:t> </a:t>
            </a:r>
            <a:r>
              <a:rPr lang="he-IL" sz="3600" dirty="0" smtClean="0">
                <a:solidFill>
                  <a:srgbClr val="FF0000"/>
                </a:solidFill>
              </a:rPr>
              <a:t>פסוק </a:t>
            </a:r>
            <a:r>
              <a:rPr lang="he-IL" sz="3600" dirty="0">
                <a:solidFill>
                  <a:srgbClr val="FF0000"/>
                </a:solidFill>
              </a:rPr>
              <a:t>6 </a:t>
            </a:r>
            <a:r>
              <a:rPr lang="he-IL" sz="3600" dirty="0"/>
              <a:t>- "ויאמר אנוכי אלוהי אביך, אלוהי אברהם, אלוהי יצחק ואלוהי יעקב; </a:t>
            </a:r>
            <a:r>
              <a:rPr lang="he-IL" sz="3600" dirty="0" err="1"/>
              <a:t>ויסתר</a:t>
            </a:r>
            <a:r>
              <a:rPr lang="he-IL" sz="3600" dirty="0"/>
              <a:t> משה פניו כי ירא מהביט אל האלוהים</a:t>
            </a:r>
            <a:r>
              <a:rPr lang="he-IL" sz="3600" dirty="0" smtClean="0"/>
              <a:t>"</a:t>
            </a:r>
          </a:p>
          <a:p>
            <a:pPr marL="0" indent="0">
              <a:buNone/>
            </a:pPr>
            <a:r>
              <a:rPr lang="he-IL" sz="3600" dirty="0" smtClean="0"/>
              <a:t>מלאך </a:t>
            </a:r>
            <a:r>
              <a:rPr lang="he-IL" sz="3600" dirty="0"/>
              <a:t>יהוה שהתגלה למשה בתוך הסנה הבוער אומר למשה שהוא אלוהים, </a:t>
            </a:r>
            <a:r>
              <a:rPr lang="he-IL" sz="3600" dirty="0" smtClean="0"/>
              <a:t>משה </a:t>
            </a:r>
            <a:r>
              <a:rPr lang="he-IL" sz="3600" dirty="0"/>
              <a:t>מבין זאת ומסתיר את פניו כדי לא להביט אל האלוהים</a:t>
            </a:r>
            <a:r>
              <a:rPr lang="he-IL" sz="3600" dirty="0" smtClean="0"/>
              <a:t>.</a:t>
            </a:r>
          </a:p>
          <a:p>
            <a:pPr marL="0" indent="0">
              <a:buNone/>
            </a:pPr>
            <a:r>
              <a:rPr lang="he-IL" sz="3600" dirty="0">
                <a:solidFill>
                  <a:srgbClr val="FF0000"/>
                </a:solidFill>
              </a:rPr>
              <a:t>פסוק 7 </a:t>
            </a:r>
            <a:r>
              <a:rPr lang="he-IL" sz="3600" dirty="0"/>
              <a:t>– "ויאמר יהוה" – יהוה מדבר</a:t>
            </a:r>
            <a:endParaRPr lang="en-US" sz="3600" dirty="0"/>
          </a:p>
          <a:p>
            <a:r>
              <a:rPr lang="he-IL" sz="4300" dirty="0">
                <a:solidFill>
                  <a:srgbClr val="FF0000"/>
                </a:solidFill>
              </a:rPr>
              <a:t>מלאך יהוה הוא ה</a:t>
            </a:r>
            <a:r>
              <a:rPr lang="he-IL" sz="4300" dirty="0" smtClean="0">
                <a:solidFill>
                  <a:srgbClr val="FF0000"/>
                </a:solidFill>
              </a:rPr>
              <a:t>'</a:t>
            </a:r>
            <a:endParaRPr lang="he-IL" sz="4300" dirty="0">
              <a:solidFill>
                <a:srgbClr val="FF0000"/>
              </a:solidFill>
            </a:endParaRPr>
          </a:p>
        </p:txBody>
      </p:sp>
    </p:spTree>
    <p:extLst>
      <p:ext uri="{BB962C8B-B14F-4D97-AF65-F5344CB8AC3E}">
        <p14:creationId xmlns:p14="http://schemas.microsoft.com/office/powerpoint/2010/main" val="2300518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25426"/>
            <a:ext cx="10515600" cy="1130300"/>
          </a:xfrm>
        </p:spPr>
        <p:txBody>
          <a:bodyPr>
            <a:normAutofit/>
          </a:bodyPr>
          <a:lstStyle/>
          <a:p>
            <a:pPr algn="ctr"/>
            <a:r>
              <a:rPr lang="he-IL" sz="6000" dirty="0" smtClean="0"/>
              <a:t>ה' אחד</a:t>
            </a:r>
            <a:endParaRPr lang="he-IL" sz="6000" dirty="0"/>
          </a:p>
        </p:txBody>
      </p:sp>
      <p:sp>
        <p:nvSpPr>
          <p:cNvPr id="3" name="מציין מיקום תוכן 2"/>
          <p:cNvSpPr>
            <a:spLocks noGrp="1"/>
          </p:cNvSpPr>
          <p:nvPr>
            <p:ph idx="1"/>
          </p:nvPr>
        </p:nvSpPr>
        <p:spPr>
          <a:xfrm>
            <a:off x="838200" y="1495424"/>
            <a:ext cx="10515600" cy="5083175"/>
          </a:xfrm>
        </p:spPr>
        <p:txBody>
          <a:bodyPr/>
          <a:lstStyle/>
          <a:p>
            <a:pPr marL="0" indent="0">
              <a:buNone/>
            </a:pPr>
            <a:r>
              <a:rPr lang="he-IL" dirty="0" smtClean="0"/>
              <a:t> </a:t>
            </a:r>
            <a:r>
              <a:rPr lang="he-IL" sz="5400" dirty="0" smtClean="0"/>
              <a:t>דברים ו' 4  </a:t>
            </a:r>
            <a:r>
              <a:rPr lang="en-US" sz="5400" dirty="0" smtClean="0"/>
              <a:t/>
            </a:r>
            <a:br>
              <a:rPr lang="en-US" sz="5400" dirty="0" smtClean="0"/>
            </a:br>
            <a:r>
              <a:rPr lang="he-IL" sz="5400" dirty="0" smtClean="0"/>
              <a:t>”</a:t>
            </a:r>
            <a:r>
              <a:rPr lang="he-IL" sz="5400" dirty="0" err="1"/>
              <a:t>שְׁמַ֖ע</a:t>
            </a:r>
            <a:r>
              <a:rPr lang="he-IL" sz="5400" dirty="0"/>
              <a:t> </a:t>
            </a:r>
            <a:r>
              <a:rPr lang="he-IL" sz="5400" dirty="0" err="1"/>
              <a:t>יִשְׂרָאֵ֑ל</a:t>
            </a:r>
            <a:r>
              <a:rPr lang="he-IL" sz="5400" dirty="0"/>
              <a:t> יְהוָ֥ה </a:t>
            </a:r>
            <a:r>
              <a:rPr lang="he-IL" sz="5400" dirty="0" err="1"/>
              <a:t>אֱלֹהֵ֖ינוּ</a:t>
            </a:r>
            <a:r>
              <a:rPr lang="he-IL" sz="5400" dirty="0"/>
              <a:t> יְהוָ֥ה </a:t>
            </a:r>
            <a:r>
              <a:rPr lang="he-IL" sz="5400" dirty="0" smtClean="0"/>
              <a:t>אֶחָֽד“</a:t>
            </a:r>
          </a:p>
          <a:p>
            <a:pPr marL="0" indent="0">
              <a:buNone/>
            </a:pPr>
            <a:r>
              <a:rPr lang="en-US" sz="4400" dirty="0" smtClean="0"/>
              <a:t/>
            </a:r>
            <a:br>
              <a:rPr lang="en-US" sz="4400" dirty="0" smtClean="0"/>
            </a:br>
            <a:endParaRPr lang="he-IL" dirty="0"/>
          </a:p>
        </p:txBody>
      </p:sp>
    </p:spTree>
    <p:extLst>
      <p:ext uri="{BB962C8B-B14F-4D97-AF65-F5344CB8AC3E}">
        <p14:creationId xmlns:p14="http://schemas.microsoft.com/office/powerpoint/2010/main" val="165439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36537"/>
            <a:ext cx="10515600" cy="1325563"/>
          </a:xfrm>
        </p:spPr>
        <p:txBody>
          <a:bodyPr>
            <a:normAutofit/>
          </a:bodyPr>
          <a:lstStyle/>
          <a:p>
            <a:pPr algn="ctr"/>
            <a:r>
              <a:rPr lang="he-IL" sz="6000" dirty="0" smtClean="0"/>
              <a:t>התגלויות מיוחדות של מלאך יהוה</a:t>
            </a:r>
            <a:endParaRPr lang="he-IL" sz="6000" dirty="0"/>
          </a:p>
        </p:txBody>
      </p:sp>
      <p:sp>
        <p:nvSpPr>
          <p:cNvPr id="3" name="מציין מיקום תוכן 2"/>
          <p:cNvSpPr>
            <a:spLocks noGrp="1"/>
          </p:cNvSpPr>
          <p:nvPr>
            <p:ph idx="1"/>
          </p:nvPr>
        </p:nvSpPr>
        <p:spPr>
          <a:xfrm>
            <a:off x="838200" y="1562100"/>
            <a:ext cx="10515600" cy="5207000"/>
          </a:xfrm>
        </p:spPr>
        <p:txBody>
          <a:bodyPr/>
          <a:lstStyle/>
          <a:p>
            <a:r>
              <a:rPr lang="he-IL" sz="4000" u="sng" dirty="0">
                <a:solidFill>
                  <a:srgbClr val="FF0000"/>
                </a:solidFill>
              </a:rPr>
              <a:t>לבני ישראל</a:t>
            </a:r>
            <a:endParaRPr lang="en-US" sz="4000" dirty="0">
              <a:solidFill>
                <a:srgbClr val="FF0000"/>
              </a:solidFill>
            </a:endParaRPr>
          </a:p>
          <a:p>
            <a:r>
              <a:rPr lang="he-IL" sz="4000" dirty="0"/>
              <a:t>	עמוד האש ועמוד הענן – שמות י"ג 21,22</a:t>
            </a:r>
            <a:endParaRPr lang="en-US" sz="4000" dirty="0"/>
          </a:p>
          <a:p>
            <a:pPr marL="0" indent="0">
              <a:buNone/>
            </a:pPr>
            <a:r>
              <a:rPr lang="he-IL" sz="4000" dirty="0" smtClean="0"/>
              <a:t>   </a:t>
            </a:r>
            <a:r>
              <a:rPr lang="he-IL" sz="4000" dirty="0"/>
              <a:t>			    	   </a:t>
            </a:r>
            <a:r>
              <a:rPr lang="he-IL" sz="4000" dirty="0" smtClean="0"/>
              <a:t>   		  שמות </a:t>
            </a:r>
            <a:r>
              <a:rPr lang="he-IL" sz="4000" dirty="0"/>
              <a:t>י"ד 19</a:t>
            </a:r>
            <a:endParaRPr lang="en-US" sz="4000" dirty="0"/>
          </a:p>
          <a:p>
            <a:r>
              <a:rPr lang="he-IL" sz="4000" dirty="0"/>
              <a:t>	המלאך ההולך לפניהם – שמות כ"ג 20-23</a:t>
            </a:r>
            <a:endParaRPr lang="en-US" sz="4000" dirty="0"/>
          </a:p>
          <a:p>
            <a:pPr marL="0" indent="0">
              <a:buNone/>
            </a:pPr>
            <a:endParaRPr lang="he-IL" dirty="0"/>
          </a:p>
        </p:txBody>
      </p:sp>
    </p:spTree>
    <p:extLst>
      <p:ext uri="{BB962C8B-B14F-4D97-AF65-F5344CB8AC3E}">
        <p14:creationId xmlns:p14="http://schemas.microsoft.com/office/powerpoint/2010/main" val="140777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36537"/>
            <a:ext cx="10515600" cy="1325563"/>
          </a:xfrm>
        </p:spPr>
        <p:txBody>
          <a:bodyPr>
            <a:normAutofit fontScale="90000"/>
          </a:bodyPr>
          <a:lstStyle/>
          <a:p>
            <a:pPr algn="ctr"/>
            <a:r>
              <a:rPr lang="he-IL" sz="6000" dirty="0" smtClean="0"/>
              <a:t>התגלויות מיוחדות של מלאך יהוה לגדעון</a:t>
            </a:r>
            <a:endParaRPr lang="he-IL" sz="6000" dirty="0"/>
          </a:p>
        </p:txBody>
      </p:sp>
      <p:sp>
        <p:nvSpPr>
          <p:cNvPr id="3" name="מציין מיקום תוכן 2"/>
          <p:cNvSpPr>
            <a:spLocks noGrp="1"/>
          </p:cNvSpPr>
          <p:nvPr>
            <p:ph idx="1"/>
          </p:nvPr>
        </p:nvSpPr>
        <p:spPr>
          <a:xfrm>
            <a:off x="838200" y="1333500"/>
            <a:ext cx="10515600" cy="5207000"/>
          </a:xfrm>
        </p:spPr>
        <p:txBody>
          <a:bodyPr>
            <a:noAutofit/>
          </a:bodyPr>
          <a:lstStyle/>
          <a:p>
            <a:r>
              <a:rPr lang="he-IL" sz="3200" dirty="0">
                <a:solidFill>
                  <a:srgbClr val="FF0000"/>
                </a:solidFill>
              </a:rPr>
              <a:t>שופטים ו' 11-23</a:t>
            </a:r>
            <a:endParaRPr lang="en-US" sz="3200" dirty="0">
              <a:solidFill>
                <a:srgbClr val="FF0000"/>
              </a:solidFill>
            </a:endParaRPr>
          </a:p>
          <a:p>
            <a:pPr marL="0" indent="0">
              <a:buNone/>
            </a:pPr>
            <a:r>
              <a:rPr lang="he-IL" sz="3200" dirty="0">
                <a:solidFill>
                  <a:srgbClr val="FF0000"/>
                </a:solidFill>
              </a:rPr>
              <a:t>פסוקים 11-12  </a:t>
            </a:r>
            <a:r>
              <a:rPr lang="he-IL" sz="3200" dirty="0"/>
              <a:t>"ויבוא מלאך יהוה וישב תחת האלה... וירא אליו מלאך יהוה, ויאמר יהוה עמך גיבור החייל" </a:t>
            </a:r>
            <a:r>
              <a:rPr lang="he-IL" sz="3200" dirty="0" smtClean="0"/>
              <a:t> </a:t>
            </a:r>
          </a:p>
          <a:p>
            <a:pPr marL="0" indent="0">
              <a:buNone/>
            </a:pPr>
            <a:r>
              <a:rPr lang="he-IL" sz="3200" dirty="0" smtClean="0"/>
              <a:t>מלאך </a:t>
            </a:r>
            <a:r>
              <a:rPr lang="he-IL" sz="3200" dirty="0"/>
              <a:t>יהוה מתגלה לגדעון</a:t>
            </a:r>
            <a:r>
              <a:rPr lang="he-IL" sz="3200" dirty="0" smtClean="0"/>
              <a:t>.</a:t>
            </a:r>
          </a:p>
          <a:p>
            <a:pPr marL="0" indent="0">
              <a:buNone/>
            </a:pPr>
            <a:r>
              <a:rPr lang="he-IL" sz="3200" dirty="0" smtClean="0">
                <a:solidFill>
                  <a:srgbClr val="FF0000"/>
                </a:solidFill>
              </a:rPr>
              <a:t>פסוק </a:t>
            </a:r>
            <a:r>
              <a:rPr lang="he-IL" sz="3200" dirty="0">
                <a:solidFill>
                  <a:srgbClr val="FF0000"/>
                </a:solidFill>
              </a:rPr>
              <a:t>14  </a:t>
            </a:r>
            <a:r>
              <a:rPr lang="he-IL" sz="3200" dirty="0"/>
              <a:t>"ויפן אליו יהוה, ויאמר</a:t>
            </a:r>
            <a:r>
              <a:rPr lang="he-IL" sz="3200" dirty="0" smtClean="0"/>
              <a:t>..."</a:t>
            </a:r>
          </a:p>
          <a:p>
            <a:pPr marL="0" indent="0">
              <a:buNone/>
            </a:pPr>
            <a:r>
              <a:rPr lang="he-IL" sz="3200" dirty="0" smtClean="0">
                <a:solidFill>
                  <a:srgbClr val="FF0000"/>
                </a:solidFill>
              </a:rPr>
              <a:t>פסוק </a:t>
            </a:r>
            <a:r>
              <a:rPr lang="he-IL" sz="3200" dirty="0">
                <a:solidFill>
                  <a:srgbClr val="FF0000"/>
                </a:solidFill>
              </a:rPr>
              <a:t>16  </a:t>
            </a:r>
            <a:r>
              <a:rPr lang="he-IL" sz="3200" dirty="0"/>
              <a:t>"ויאמר אליו יהוה, כי אהיה עמך</a:t>
            </a:r>
            <a:r>
              <a:rPr lang="he-IL" sz="3200" dirty="0" smtClean="0"/>
              <a:t>..."</a:t>
            </a:r>
          </a:p>
          <a:p>
            <a:pPr marL="0" indent="0">
              <a:buNone/>
            </a:pPr>
            <a:r>
              <a:rPr lang="he-IL" sz="3200" dirty="0" smtClean="0"/>
              <a:t>למרות </a:t>
            </a:r>
            <a:r>
              <a:rPr lang="he-IL" sz="3200" dirty="0"/>
              <a:t>שכתוב לנו בהתחלה שמלאך ה' מתגלה לגדעון, אנו קוראים שיהוה פונה אליו, שיהוה מדבר </a:t>
            </a:r>
            <a:r>
              <a:rPr lang="he-IL" sz="3200" dirty="0" err="1"/>
              <a:t>איתו</a:t>
            </a:r>
            <a:r>
              <a:rPr lang="he-IL" sz="3200" dirty="0" smtClean="0"/>
              <a:t>.</a:t>
            </a:r>
          </a:p>
          <a:p>
            <a:pPr marL="0" indent="0">
              <a:buNone/>
            </a:pPr>
            <a:r>
              <a:rPr lang="he-IL" sz="3200" dirty="0" smtClean="0">
                <a:solidFill>
                  <a:srgbClr val="FF0000"/>
                </a:solidFill>
              </a:rPr>
              <a:t>פסוק </a:t>
            </a:r>
            <a:r>
              <a:rPr lang="he-IL" sz="3200" dirty="0">
                <a:solidFill>
                  <a:srgbClr val="FF0000"/>
                </a:solidFill>
              </a:rPr>
              <a:t>20  </a:t>
            </a:r>
            <a:r>
              <a:rPr lang="he-IL" sz="3200" dirty="0"/>
              <a:t>"ויאמר אליו מלאך האלוהים </a:t>
            </a:r>
            <a:r>
              <a:rPr lang="he-IL" sz="3200" dirty="0" smtClean="0"/>
              <a:t>..."</a:t>
            </a:r>
          </a:p>
        </p:txBody>
      </p:sp>
    </p:spTree>
    <p:extLst>
      <p:ext uri="{BB962C8B-B14F-4D97-AF65-F5344CB8AC3E}">
        <p14:creationId xmlns:p14="http://schemas.microsoft.com/office/powerpoint/2010/main" val="100645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36537"/>
            <a:ext cx="10515600" cy="1325563"/>
          </a:xfrm>
        </p:spPr>
        <p:txBody>
          <a:bodyPr>
            <a:normAutofit fontScale="90000"/>
          </a:bodyPr>
          <a:lstStyle/>
          <a:p>
            <a:pPr algn="ctr"/>
            <a:r>
              <a:rPr lang="he-IL" sz="6000" dirty="0" smtClean="0"/>
              <a:t>התגלויות מיוחדות של מלאך יהוה לגדעון</a:t>
            </a:r>
            <a:endParaRPr lang="he-IL" sz="6000" dirty="0"/>
          </a:p>
        </p:txBody>
      </p:sp>
      <p:sp>
        <p:nvSpPr>
          <p:cNvPr id="3" name="מציין מיקום תוכן 2"/>
          <p:cNvSpPr>
            <a:spLocks noGrp="1"/>
          </p:cNvSpPr>
          <p:nvPr>
            <p:ph idx="1"/>
          </p:nvPr>
        </p:nvSpPr>
        <p:spPr>
          <a:xfrm>
            <a:off x="838200" y="1333500"/>
            <a:ext cx="10515600" cy="5207000"/>
          </a:xfrm>
        </p:spPr>
        <p:txBody>
          <a:bodyPr>
            <a:noAutofit/>
          </a:bodyPr>
          <a:lstStyle/>
          <a:p>
            <a:pPr marL="0" indent="0">
              <a:buNone/>
            </a:pPr>
            <a:r>
              <a:rPr lang="he-IL" sz="3200" dirty="0">
                <a:solidFill>
                  <a:srgbClr val="FF0000"/>
                </a:solidFill>
              </a:rPr>
              <a:t>פסוק 21  </a:t>
            </a:r>
            <a:r>
              <a:rPr lang="he-IL" sz="3200" dirty="0"/>
              <a:t>"וישלח מלאך יהוה את קצה המשענת...ויגע בבשר.. ותעל האש מן הצור ותאכל את הבשר..."</a:t>
            </a:r>
          </a:p>
          <a:p>
            <a:pPr marL="0" indent="0">
              <a:buNone/>
            </a:pPr>
            <a:r>
              <a:rPr lang="he-IL" sz="3200" dirty="0" smtClean="0">
                <a:solidFill>
                  <a:srgbClr val="FF0000"/>
                </a:solidFill>
              </a:rPr>
              <a:t>פסוק </a:t>
            </a:r>
            <a:r>
              <a:rPr lang="he-IL" sz="3200" dirty="0">
                <a:solidFill>
                  <a:srgbClr val="FF0000"/>
                </a:solidFill>
              </a:rPr>
              <a:t>22  </a:t>
            </a:r>
            <a:r>
              <a:rPr lang="he-IL" sz="3200" dirty="0"/>
              <a:t>"וירא גדעון כי מלאך יהוה הוא" – </a:t>
            </a:r>
            <a:r>
              <a:rPr lang="he-IL" sz="3200" dirty="0" smtClean="0"/>
              <a:t>גדעון מבין </a:t>
            </a:r>
            <a:r>
              <a:rPr lang="he-IL" sz="3200" dirty="0"/>
              <a:t>שזה מלאך יהוה.</a:t>
            </a:r>
            <a:br>
              <a:rPr lang="he-IL" sz="3200" dirty="0"/>
            </a:br>
            <a:r>
              <a:rPr lang="he-IL" sz="3200" dirty="0"/>
              <a:t>"ויאמר גדעון אהה אדוני יהוה כי על כן ראיתי מלאך יהוה פנים אל פנים" – גדעון </a:t>
            </a:r>
            <a:r>
              <a:rPr lang="he-IL" sz="3200" dirty="0" smtClean="0"/>
              <a:t>מבין </a:t>
            </a:r>
            <a:r>
              <a:rPr lang="he-IL" sz="3200" dirty="0"/>
              <a:t>ומפחד, הוא ירא שמא הוא ימות.</a:t>
            </a:r>
            <a:endParaRPr lang="en-US" sz="3200" dirty="0"/>
          </a:p>
          <a:p>
            <a:pPr marL="0" indent="0">
              <a:buNone/>
            </a:pPr>
            <a:r>
              <a:rPr lang="he-IL" sz="3200" dirty="0">
                <a:solidFill>
                  <a:srgbClr val="FF0000"/>
                </a:solidFill>
              </a:rPr>
              <a:t>פסוק 23  </a:t>
            </a:r>
            <a:r>
              <a:rPr lang="he-IL" sz="3200" dirty="0"/>
              <a:t>"ויאמר לו יהוה שלום לך, אל תירא לא תמות</a:t>
            </a:r>
            <a:r>
              <a:rPr lang="he-IL" sz="3200" dirty="0" smtClean="0"/>
              <a:t>"</a:t>
            </a:r>
          </a:p>
          <a:p>
            <a:pPr marL="0" indent="0">
              <a:buNone/>
            </a:pPr>
            <a:r>
              <a:rPr lang="he-IL" sz="3200" dirty="0" smtClean="0"/>
              <a:t>גדעון </a:t>
            </a:r>
            <a:r>
              <a:rPr lang="he-IL" sz="3200" dirty="0"/>
              <a:t>פגש את מלאך יהוה, גדעון פגש את ה' שלבש בשר בדמות אדם. עקב כך הוא מפחד שמא הוא ימות, וה' מרגיע אותו.</a:t>
            </a:r>
            <a:endParaRPr lang="en-US" sz="3200" dirty="0"/>
          </a:p>
          <a:p>
            <a:endParaRPr lang="he-IL" sz="3200" dirty="0"/>
          </a:p>
        </p:txBody>
      </p:sp>
    </p:spTree>
    <p:extLst>
      <p:ext uri="{BB962C8B-B14F-4D97-AF65-F5344CB8AC3E}">
        <p14:creationId xmlns:p14="http://schemas.microsoft.com/office/powerpoint/2010/main" val="322410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36537"/>
            <a:ext cx="10515600" cy="1325563"/>
          </a:xfrm>
        </p:spPr>
        <p:txBody>
          <a:bodyPr>
            <a:normAutofit fontScale="90000"/>
          </a:bodyPr>
          <a:lstStyle/>
          <a:p>
            <a:pPr algn="ctr"/>
            <a:r>
              <a:rPr lang="he-IL" sz="6000" dirty="0" smtClean="0"/>
              <a:t>התגלויות מיוחדות של מלאך יהוה להורים של שמשון</a:t>
            </a:r>
            <a:endParaRPr lang="he-IL" sz="6000" dirty="0"/>
          </a:p>
        </p:txBody>
      </p:sp>
      <p:sp>
        <p:nvSpPr>
          <p:cNvPr id="3" name="מציין מיקום תוכן 2"/>
          <p:cNvSpPr>
            <a:spLocks noGrp="1"/>
          </p:cNvSpPr>
          <p:nvPr>
            <p:ph idx="1"/>
          </p:nvPr>
        </p:nvSpPr>
        <p:spPr>
          <a:xfrm>
            <a:off x="838200" y="1562100"/>
            <a:ext cx="10515600" cy="5207000"/>
          </a:xfrm>
        </p:spPr>
        <p:txBody>
          <a:bodyPr>
            <a:noAutofit/>
          </a:bodyPr>
          <a:lstStyle/>
          <a:p>
            <a:r>
              <a:rPr lang="he-IL" sz="3600" dirty="0">
                <a:solidFill>
                  <a:srgbClr val="FF0000"/>
                </a:solidFill>
              </a:rPr>
              <a:t>שופטים י"ג 2-23</a:t>
            </a:r>
            <a:endParaRPr lang="en-US" sz="3600" dirty="0">
              <a:solidFill>
                <a:srgbClr val="FF0000"/>
              </a:solidFill>
            </a:endParaRPr>
          </a:p>
          <a:p>
            <a:pPr marL="0" indent="0">
              <a:buNone/>
            </a:pPr>
            <a:r>
              <a:rPr lang="he-IL" sz="3600" dirty="0" smtClean="0">
                <a:solidFill>
                  <a:srgbClr val="FF0000"/>
                </a:solidFill>
              </a:rPr>
              <a:t>פסוק </a:t>
            </a:r>
            <a:r>
              <a:rPr lang="he-IL" sz="3600" dirty="0">
                <a:solidFill>
                  <a:srgbClr val="FF0000"/>
                </a:solidFill>
              </a:rPr>
              <a:t>3</a:t>
            </a:r>
            <a:r>
              <a:rPr lang="he-IL" sz="3600" dirty="0"/>
              <a:t>  "וירא מלאך יהוה אל </a:t>
            </a:r>
            <a:r>
              <a:rPr lang="he-IL" sz="3600" dirty="0" err="1"/>
              <a:t>האשה</a:t>
            </a:r>
            <a:r>
              <a:rPr lang="he-IL" sz="3600" dirty="0" smtClean="0"/>
              <a:t>.."</a:t>
            </a:r>
          </a:p>
          <a:p>
            <a:pPr marL="0" indent="0">
              <a:buNone/>
            </a:pPr>
            <a:r>
              <a:rPr lang="he-IL" sz="3600" dirty="0" smtClean="0">
                <a:solidFill>
                  <a:srgbClr val="FF0000"/>
                </a:solidFill>
              </a:rPr>
              <a:t>פסוק </a:t>
            </a:r>
            <a:r>
              <a:rPr lang="he-IL" sz="3600" dirty="0">
                <a:solidFill>
                  <a:srgbClr val="FF0000"/>
                </a:solidFill>
              </a:rPr>
              <a:t>6</a:t>
            </a:r>
            <a:r>
              <a:rPr lang="he-IL" sz="3600" dirty="0"/>
              <a:t>  "ותבוא </a:t>
            </a:r>
            <a:r>
              <a:rPr lang="he-IL" sz="3600" dirty="0" err="1"/>
              <a:t>האשה</a:t>
            </a:r>
            <a:r>
              <a:rPr lang="he-IL" sz="3600" dirty="0"/>
              <a:t> ותאמר לאישה (לבעלה) לאמור: איש האלוהים בא אלי ומראהו כמראה מלאך האלוהים, נורא מאוד</a:t>
            </a:r>
            <a:r>
              <a:rPr lang="he-IL" sz="3600" dirty="0" smtClean="0"/>
              <a:t>.."</a:t>
            </a:r>
          </a:p>
          <a:p>
            <a:pPr marL="0" indent="0">
              <a:buNone/>
            </a:pPr>
            <a:r>
              <a:rPr lang="he-IL" sz="3600" dirty="0" smtClean="0"/>
              <a:t>האישה </a:t>
            </a:r>
            <a:r>
              <a:rPr lang="he-IL" sz="3600" dirty="0"/>
              <a:t>מבינה שהיא ראתה ודיברה עם מלאך </a:t>
            </a:r>
            <a:r>
              <a:rPr lang="he-IL" sz="3600" dirty="0" smtClean="0"/>
              <a:t>יהוה. </a:t>
            </a:r>
          </a:p>
          <a:p>
            <a:pPr marL="0" indent="0">
              <a:buNone/>
            </a:pPr>
            <a:r>
              <a:rPr lang="he-IL" sz="3600" dirty="0" smtClean="0">
                <a:solidFill>
                  <a:srgbClr val="FF0000"/>
                </a:solidFill>
              </a:rPr>
              <a:t>פסוק </a:t>
            </a:r>
            <a:r>
              <a:rPr lang="he-IL" sz="3600" dirty="0">
                <a:solidFill>
                  <a:srgbClr val="FF0000"/>
                </a:solidFill>
              </a:rPr>
              <a:t>13  </a:t>
            </a:r>
            <a:r>
              <a:rPr lang="he-IL" sz="3600" dirty="0"/>
              <a:t>"ויאמר מלאך יהוה אל מנוח</a:t>
            </a:r>
            <a:r>
              <a:rPr lang="he-IL" sz="3600" dirty="0" smtClean="0"/>
              <a:t>.."</a:t>
            </a:r>
          </a:p>
          <a:p>
            <a:pPr marL="0" indent="0">
              <a:buNone/>
            </a:pPr>
            <a:r>
              <a:rPr lang="he-IL" sz="3600" dirty="0" smtClean="0">
                <a:solidFill>
                  <a:srgbClr val="FF0000"/>
                </a:solidFill>
              </a:rPr>
              <a:t>פסוק </a:t>
            </a:r>
            <a:r>
              <a:rPr lang="he-IL" sz="3600" dirty="0">
                <a:solidFill>
                  <a:srgbClr val="FF0000"/>
                </a:solidFill>
              </a:rPr>
              <a:t>15  </a:t>
            </a:r>
            <a:r>
              <a:rPr lang="he-IL" sz="3600" dirty="0"/>
              <a:t>"ויאמר מנוח אל מלאך יהוה, נעצרה נא אותך ונעשה לפניך גדי עיזים</a:t>
            </a:r>
            <a:r>
              <a:rPr lang="he-IL" sz="3600" dirty="0" smtClean="0"/>
              <a:t>"</a:t>
            </a:r>
          </a:p>
        </p:txBody>
      </p:sp>
    </p:spTree>
    <p:extLst>
      <p:ext uri="{BB962C8B-B14F-4D97-AF65-F5344CB8AC3E}">
        <p14:creationId xmlns:p14="http://schemas.microsoft.com/office/powerpoint/2010/main" val="57499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36537"/>
            <a:ext cx="10515600" cy="1325563"/>
          </a:xfrm>
        </p:spPr>
        <p:txBody>
          <a:bodyPr>
            <a:normAutofit fontScale="90000"/>
          </a:bodyPr>
          <a:lstStyle/>
          <a:p>
            <a:pPr algn="ctr"/>
            <a:r>
              <a:rPr lang="he-IL" sz="6000" dirty="0" smtClean="0"/>
              <a:t>התגלויות מיוחדות של מלאך יהוה להורים של שמשון</a:t>
            </a:r>
            <a:endParaRPr lang="he-IL" sz="6000" dirty="0"/>
          </a:p>
        </p:txBody>
      </p:sp>
      <p:sp>
        <p:nvSpPr>
          <p:cNvPr id="3" name="מציין מיקום תוכן 2"/>
          <p:cNvSpPr>
            <a:spLocks noGrp="1"/>
          </p:cNvSpPr>
          <p:nvPr>
            <p:ph idx="1"/>
          </p:nvPr>
        </p:nvSpPr>
        <p:spPr>
          <a:xfrm>
            <a:off x="838200" y="1562100"/>
            <a:ext cx="10515600" cy="5207000"/>
          </a:xfrm>
        </p:spPr>
        <p:txBody>
          <a:bodyPr>
            <a:normAutofit/>
          </a:bodyPr>
          <a:lstStyle/>
          <a:p>
            <a:pPr marL="0" indent="0">
              <a:buNone/>
            </a:pPr>
            <a:r>
              <a:rPr lang="he-IL" sz="3200" dirty="0">
                <a:solidFill>
                  <a:srgbClr val="FF0000"/>
                </a:solidFill>
              </a:rPr>
              <a:t>פסוק 17  </a:t>
            </a:r>
            <a:r>
              <a:rPr lang="he-IL" sz="3200" dirty="0"/>
              <a:t>"ויאמר מנוח אל מלאך יהוה מי שמך, כי יבוא דברך וכיבדנוך" </a:t>
            </a:r>
          </a:p>
          <a:p>
            <a:pPr marL="0" indent="0">
              <a:buNone/>
            </a:pPr>
            <a:r>
              <a:rPr lang="he-IL" sz="3200" dirty="0"/>
              <a:t> מנוח שואל את המלאך מה שימך? – בעצם הוא שואל מי אתה? איך אני יכול לדעת שמה שאמרת בקשר לבן שעוד לא נולד לנו נכון, כי אשתי היא עקרה? באיזה סמכות אתה אומר את הדברים האלו? </a:t>
            </a:r>
            <a:endParaRPr lang="en-US" sz="3200" dirty="0"/>
          </a:p>
          <a:p>
            <a:pPr marL="0" indent="0">
              <a:buNone/>
            </a:pPr>
            <a:r>
              <a:rPr lang="he-IL" sz="3200" dirty="0" smtClean="0"/>
              <a:t> </a:t>
            </a:r>
            <a:r>
              <a:rPr lang="he-IL" sz="3200" dirty="0" smtClean="0">
                <a:solidFill>
                  <a:srgbClr val="FF0000"/>
                </a:solidFill>
              </a:rPr>
              <a:t>פסוק </a:t>
            </a:r>
            <a:r>
              <a:rPr lang="he-IL" sz="3200" dirty="0">
                <a:solidFill>
                  <a:srgbClr val="FF0000"/>
                </a:solidFill>
              </a:rPr>
              <a:t>18  </a:t>
            </a:r>
            <a:r>
              <a:rPr lang="he-IL" sz="3200" dirty="0"/>
              <a:t>"ויאמר לו מלאך יהוה למה זה תשאל לשמי והוא פלאי"</a:t>
            </a:r>
            <a:br>
              <a:rPr lang="he-IL" sz="3200" dirty="0"/>
            </a:br>
            <a:r>
              <a:rPr lang="he-IL" sz="3200" dirty="0"/>
              <a:t>מעניין שאחד משמות ה' שמופיעים </a:t>
            </a:r>
            <a:r>
              <a:rPr lang="he-IL" sz="3200" dirty="0">
                <a:solidFill>
                  <a:srgbClr val="FF0000"/>
                </a:solidFill>
              </a:rPr>
              <a:t>בישעיה ט' 5,6 </a:t>
            </a:r>
            <a:r>
              <a:rPr lang="he-IL" sz="3200" dirty="0"/>
              <a:t>(בשפות אחרות6,7) הוא פלא יועץ</a:t>
            </a:r>
            <a:r>
              <a:rPr lang="he-IL" sz="3200" dirty="0" smtClean="0"/>
              <a:t>. </a:t>
            </a:r>
            <a:endParaRPr lang="en-US" sz="3200" dirty="0"/>
          </a:p>
        </p:txBody>
      </p:sp>
    </p:spTree>
    <p:extLst>
      <p:ext uri="{BB962C8B-B14F-4D97-AF65-F5344CB8AC3E}">
        <p14:creationId xmlns:p14="http://schemas.microsoft.com/office/powerpoint/2010/main" val="373194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36537"/>
            <a:ext cx="10515600" cy="1325563"/>
          </a:xfrm>
        </p:spPr>
        <p:txBody>
          <a:bodyPr>
            <a:normAutofit fontScale="90000"/>
          </a:bodyPr>
          <a:lstStyle/>
          <a:p>
            <a:pPr algn="ctr"/>
            <a:r>
              <a:rPr lang="he-IL" sz="6000" dirty="0" smtClean="0"/>
              <a:t>התגלויות מיוחדות של מלאך יהוה להורים של שמשון</a:t>
            </a:r>
            <a:endParaRPr lang="he-IL" sz="6000" dirty="0"/>
          </a:p>
        </p:txBody>
      </p:sp>
      <p:sp>
        <p:nvSpPr>
          <p:cNvPr id="3" name="מציין מיקום תוכן 2"/>
          <p:cNvSpPr>
            <a:spLocks noGrp="1"/>
          </p:cNvSpPr>
          <p:nvPr>
            <p:ph idx="1"/>
          </p:nvPr>
        </p:nvSpPr>
        <p:spPr>
          <a:xfrm>
            <a:off x="838200" y="1562100"/>
            <a:ext cx="10515600" cy="5207000"/>
          </a:xfrm>
        </p:spPr>
        <p:txBody>
          <a:bodyPr>
            <a:normAutofit fontScale="92500" lnSpcReduction="20000"/>
          </a:bodyPr>
          <a:lstStyle/>
          <a:p>
            <a:pPr marL="0" indent="0">
              <a:buNone/>
            </a:pPr>
            <a:r>
              <a:rPr lang="he-IL" sz="3600" dirty="0">
                <a:solidFill>
                  <a:srgbClr val="FF0000"/>
                </a:solidFill>
              </a:rPr>
              <a:t>פסוק 19-20  </a:t>
            </a:r>
            <a:r>
              <a:rPr lang="he-IL" sz="3600" dirty="0"/>
              <a:t>"</a:t>
            </a:r>
            <a:r>
              <a:rPr lang="he-IL" sz="3600" dirty="0" err="1"/>
              <a:t>ויקח</a:t>
            </a:r>
            <a:r>
              <a:rPr lang="he-IL" sz="3600" dirty="0"/>
              <a:t> מנוח את גדי העיזים ואת המנחה, ויעל על הצור ליהוה; ומפליא לעשות, ומנוח ואשתו רואים. ויהי בעלות הלהב מעל המזבח השמימה, ויעל מלאך יהוה בלהב המזבח; ומנוח ואשתו רואים ויפלו על פניהם ארצה"</a:t>
            </a:r>
            <a:endParaRPr lang="en-US" sz="3600" dirty="0"/>
          </a:p>
          <a:p>
            <a:pPr marL="0" indent="0">
              <a:buNone/>
            </a:pPr>
            <a:r>
              <a:rPr lang="he-IL" sz="3600" dirty="0"/>
              <a:t> מנוח הכין את הבשר ואת המנחה על הסלע, ואז פלאי המלאך עשה </a:t>
            </a:r>
            <a:r>
              <a:rPr lang="he-IL" sz="3600" dirty="0" smtClean="0"/>
              <a:t>פ</a:t>
            </a:r>
            <a:r>
              <a:rPr lang="he-IL" sz="3600" dirty="0" smtClean="0"/>
              <a:t>לא</a:t>
            </a:r>
            <a:r>
              <a:rPr lang="he-IL" sz="3600" dirty="0"/>
              <a:t>, כאשר הוא עלה בלהבה מהמזבח השמימה.</a:t>
            </a:r>
            <a:br>
              <a:rPr lang="he-IL" sz="3600" dirty="0"/>
            </a:br>
            <a:r>
              <a:rPr lang="he-IL" sz="3600" dirty="0" smtClean="0"/>
              <a:t> </a:t>
            </a:r>
            <a:r>
              <a:rPr lang="he-IL" sz="3600" dirty="0">
                <a:solidFill>
                  <a:srgbClr val="FF0000"/>
                </a:solidFill>
              </a:rPr>
              <a:t>פסוק 21  </a:t>
            </a:r>
            <a:r>
              <a:rPr lang="he-IL" sz="3600" dirty="0"/>
              <a:t>"אז ידע מנוח כי מלאך יהוה הוא</a:t>
            </a:r>
            <a:r>
              <a:rPr lang="he-IL" sz="3600" dirty="0" smtClean="0"/>
              <a:t>" </a:t>
            </a:r>
          </a:p>
          <a:p>
            <a:pPr marL="0" indent="0">
              <a:buNone/>
            </a:pPr>
            <a:r>
              <a:rPr lang="he-IL" sz="3600" dirty="0" smtClean="0">
                <a:solidFill>
                  <a:srgbClr val="FF0000"/>
                </a:solidFill>
              </a:rPr>
              <a:t> פסוק </a:t>
            </a:r>
            <a:r>
              <a:rPr lang="he-IL" sz="3600" dirty="0">
                <a:solidFill>
                  <a:srgbClr val="FF0000"/>
                </a:solidFill>
              </a:rPr>
              <a:t>22  </a:t>
            </a:r>
            <a:r>
              <a:rPr lang="he-IL" sz="3600" dirty="0"/>
              <a:t>"ויאמר מנוח אל אשתו מות נמות כי אלוהים ראינו"</a:t>
            </a:r>
            <a:br>
              <a:rPr lang="he-IL" sz="3600" dirty="0"/>
            </a:br>
            <a:r>
              <a:rPr lang="he-IL" sz="3600" dirty="0"/>
              <a:t>מנוח מבין שמלאך ה' הוא כמו אלוהים </a:t>
            </a:r>
            <a:r>
              <a:rPr lang="he-IL" sz="3600" dirty="0" smtClean="0"/>
              <a:t>ולכן הוא </a:t>
            </a:r>
            <a:r>
              <a:rPr lang="he-IL" sz="3600" dirty="0"/>
              <a:t>אומר בגלל שראינו את </a:t>
            </a:r>
            <a:r>
              <a:rPr lang="he-IL" sz="3600" dirty="0" smtClean="0"/>
              <a:t>אלוהים, אנו </a:t>
            </a:r>
            <a:r>
              <a:rPr lang="he-IL" sz="3600" dirty="0"/>
              <a:t>נמות</a:t>
            </a:r>
            <a:r>
              <a:rPr lang="he-IL" sz="3600" dirty="0" smtClean="0"/>
              <a:t>.</a:t>
            </a:r>
          </a:p>
          <a:p>
            <a:pPr marL="0" indent="0">
              <a:buNone/>
            </a:pPr>
            <a:r>
              <a:rPr lang="he-IL" sz="3600" dirty="0" smtClean="0">
                <a:solidFill>
                  <a:srgbClr val="FF0000"/>
                </a:solidFill>
              </a:rPr>
              <a:t>פסוק </a:t>
            </a:r>
            <a:r>
              <a:rPr lang="he-IL" sz="3600" dirty="0">
                <a:solidFill>
                  <a:srgbClr val="FF0000"/>
                </a:solidFill>
              </a:rPr>
              <a:t>23  </a:t>
            </a:r>
            <a:r>
              <a:rPr lang="he-IL" sz="3600" dirty="0"/>
              <a:t>"ותאמר לו אשתו: לו חפץ יהוה להמיתנו, לא לקח מידנו עולה ומנחה, ולא הראנו את כל אלה..."</a:t>
            </a:r>
          </a:p>
        </p:txBody>
      </p:sp>
    </p:spTree>
    <p:extLst>
      <p:ext uri="{BB962C8B-B14F-4D97-AF65-F5344CB8AC3E}">
        <p14:creationId xmlns:p14="http://schemas.microsoft.com/office/powerpoint/2010/main" val="4075615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36537"/>
            <a:ext cx="10515600" cy="1325563"/>
          </a:xfrm>
        </p:spPr>
        <p:txBody>
          <a:bodyPr>
            <a:normAutofit/>
          </a:bodyPr>
          <a:lstStyle/>
          <a:p>
            <a:pPr algn="ctr"/>
            <a:r>
              <a:rPr lang="he-IL" sz="6000" dirty="0" smtClean="0"/>
              <a:t>התגלויות מיוחדות של ה'</a:t>
            </a:r>
            <a:endParaRPr lang="he-IL" sz="6000" dirty="0"/>
          </a:p>
        </p:txBody>
      </p:sp>
      <p:sp>
        <p:nvSpPr>
          <p:cNvPr id="3" name="מציין מיקום תוכן 2"/>
          <p:cNvSpPr>
            <a:spLocks noGrp="1"/>
          </p:cNvSpPr>
          <p:nvPr>
            <p:ph idx="1"/>
          </p:nvPr>
        </p:nvSpPr>
        <p:spPr>
          <a:xfrm>
            <a:off x="838200" y="1562100"/>
            <a:ext cx="10515600" cy="5207000"/>
          </a:xfrm>
        </p:spPr>
        <p:txBody>
          <a:bodyPr>
            <a:noAutofit/>
          </a:bodyPr>
          <a:lstStyle/>
          <a:p>
            <a:r>
              <a:rPr lang="he-IL" sz="3600" dirty="0" smtClean="0">
                <a:solidFill>
                  <a:srgbClr val="FF0000"/>
                </a:solidFill>
              </a:rPr>
              <a:t>לנבוכדנצר</a:t>
            </a:r>
            <a:r>
              <a:rPr lang="he-IL" sz="3600" dirty="0" smtClean="0"/>
              <a:t> – דניאל ג' 24-28</a:t>
            </a:r>
          </a:p>
          <a:p>
            <a:endParaRPr lang="en-US" sz="3600" dirty="0"/>
          </a:p>
        </p:txBody>
      </p:sp>
    </p:spTree>
    <p:extLst>
      <p:ext uri="{BB962C8B-B14F-4D97-AF65-F5344CB8AC3E}">
        <p14:creationId xmlns:p14="http://schemas.microsoft.com/office/powerpoint/2010/main" val="17860981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36537"/>
            <a:ext cx="10515600" cy="1325563"/>
          </a:xfrm>
        </p:spPr>
        <p:txBody>
          <a:bodyPr>
            <a:normAutofit/>
          </a:bodyPr>
          <a:lstStyle/>
          <a:p>
            <a:pPr algn="ctr"/>
            <a:r>
              <a:rPr lang="he-IL" sz="6000" dirty="0" smtClean="0"/>
              <a:t>מלאך יהוה</a:t>
            </a:r>
            <a:endParaRPr lang="he-IL" sz="6000" dirty="0"/>
          </a:p>
        </p:txBody>
      </p:sp>
      <p:sp>
        <p:nvSpPr>
          <p:cNvPr id="3" name="מציין מיקום תוכן 2"/>
          <p:cNvSpPr>
            <a:spLocks noGrp="1"/>
          </p:cNvSpPr>
          <p:nvPr>
            <p:ph idx="1"/>
          </p:nvPr>
        </p:nvSpPr>
        <p:spPr>
          <a:xfrm>
            <a:off x="838200" y="1562100"/>
            <a:ext cx="10515600" cy="5207000"/>
          </a:xfrm>
        </p:spPr>
        <p:txBody>
          <a:bodyPr>
            <a:normAutofit lnSpcReduction="10000"/>
          </a:bodyPr>
          <a:lstStyle/>
          <a:p>
            <a:r>
              <a:rPr lang="he-IL" sz="3600" dirty="0"/>
              <a:t>מלאך יהוה הוא דמות מאוד מיוחדת: יש לו דמות נוראה (נפלאה, מלאה הוד, כשרואים אותו יודעים שמלאך מיוחד עומד לפניהם ) הוא מדבר כשם שיהוה מדבר, יש לו סמכות מלאה, הוא מברך באותה צורה שרק יהוה יכול לברך. הוא עושה מעשים על טבעיים. וכאשר אנשים מבינים את מי הם ראו, הם מבינים שהם ראו את ה' וחוששים לחייהם</a:t>
            </a:r>
            <a:r>
              <a:rPr lang="he-IL" sz="3600" dirty="0" smtClean="0"/>
              <a:t>.</a:t>
            </a:r>
          </a:p>
          <a:p>
            <a:r>
              <a:rPr lang="he-IL" sz="4000" dirty="0" smtClean="0">
                <a:solidFill>
                  <a:srgbClr val="FF0000"/>
                </a:solidFill>
              </a:rPr>
              <a:t>מלאך </a:t>
            </a:r>
            <a:r>
              <a:rPr lang="he-IL" sz="4000" dirty="0">
                <a:solidFill>
                  <a:srgbClr val="FF0000"/>
                </a:solidFill>
              </a:rPr>
              <a:t>יהוה הוא בעצם אלוהים שלבש בשר בדמות אדם ונגלה לבני אדם</a:t>
            </a:r>
            <a:r>
              <a:rPr lang="he-IL" sz="3600" dirty="0"/>
              <a:t>, אין כל אפשרות אחרת להבין זאת</a:t>
            </a:r>
            <a:r>
              <a:rPr lang="he-IL" sz="3600" dirty="0" smtClean="0"/>
              <a:t>.</a:t>
            </a:r>
            <a:endParaRPr lang="en-US" sz="3600" dirty="0"/>
          </a:p>
        </p:txBody>
      </p:sp>
    </p:spTree>
    <p:extLst>
      <p:ext uri="{BB962C8B-B14F-4D97-AF65-F5344CB8AC3E}">
        <p14:creationId xmlns:p14="http://schemas.microsoft.com/office/powerpoint/2010/main" val="1156683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36537"/>
            <a:ext cx="10515600" cy="1325563"/>
          </a:xfrm>
        </p:spPr>
        <p:txBody>
          <a:bodyPr>
            <a:normAutofit/>
          </a:bodyPr>
          <a:lstStyle/>
          <a:p>
            <a:pPr algn="ctr"/>
            <a:r>
              <a:rPr lang="he-IL" sz="6000" dirty="0" smtClean="0"/>
              <a:t>התגלויות מיוחדות של ה'</a:t>
            </a:r>
            <a:endParaRPr lang="he-IL" sz="6000" dirty="0"/>
          </a:p>
        </p:txBody>
      </p:sp>
      <p:sp>
        <p:nvSpPr>
          <p:cNvPr id="3" name="מציין מיקום תוכן 2"/>
          <p:cNvSpPr>
            <a:spLocks noGrp="1"/>
          </p:cNvSpPr>
          <p:nvPr>
            <p:ph idx="1"/>
          </p:nvPr>
        </p:nvSpPr>
        <p:spPr>
          <a:xfrm>
            <a:off x="838200" y="1562100"/>
            <a:ext cx="10515600" cy="5207000"/>
          </a:xfrm>
        </p:spPr>
        <p:txBody>
          <a:bodyPr>
            <a:normAutofit/>
          </a:bodyPr>
          <a:lstStyle/>
          <a:p>
            <a:pPr marL="0" indent="0">
              <a:buNone/>
            </a:pPr>
            <a:endParaRPr lang="en-US" sz="3600" dirty="0"/>
          </a:p>
          <a:p>
            <a:r>
              <a:rPr lang="he-IL" sz="3600" dirty="0" err="1">
                <a:solidFill>
                  <a:srgbClr val="FF0000"/>
                </a:solidFill>
              </a:rPr>
              <a:t>גלטים</a:t>
            </a:r>
            <a:r>
              <a:rPr lang="he-IL" sz="3600" dirty="0">
                <a:solidFill>
                  <a:srgbClr val="FF0000"/>
                </a:solidFill>
              </a:rPr>
              <a:t> ד' 4  </a:t>
            </a:r>
            <a:r>
              <a:rPr lang="he-IL" sz="3600" dirty="0"/>
              <a:t>"אבל כאשר מלאה העת שלח אלוהים את בנו, ילוד אישה וכפוף לתורה"</a:t>
            </a:r>
            <a:endParaRPr lang="en-US" sz="3600" dirty="0"/>
          </a:p>
          <a:p>
            <a:r>
              <a:rPr lang="he-IL" sz="3600" dirty="0">
                <a:solidFill>
                  <a:srgbClr val="FF0000"/>
                </a:solidFill>
              </a:rPr>
              <a:t>יוחנן א 14 </a:t>
            </a:r>
            <a:r>
              <a:rPr lang="he-IL" sz="3600" dirty="0"/>
              <a:t>"הדבר נהיה בשר ושכן בתוכנו; ואנו ראינו את כבודו, כבוד בן יחיד מלפני אביו, מלא חסד ואמת"</a:t>
            </a:r>
            <a:endParaRPr lang="en-US" sz="3600" dirty="0"/>
          </a:p>
        </p:txBody>
      </p:sp>
    </p:spTree>
    <p:extLst>
      <p:ext uri="{BB962C8B-B14F-4D97-AF65-F5344CB8AC3E}">
        <p14:creationId xmlns:p14="http://schemas.microsoft.com/office/powerpoint/2010/main" val="320914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marL="0" indent="0" algn="ctr"/>
            <a:r>
              <a:rPr lang="he-IL" sz="6000" dirty="0"/>
              <a:t>בפעם הקודמת דיברנו </a:t>
            </a:r>
            <a:r>
              <a:rPr lang="he-IL" sz="6000" dirty="0" smtClean="0"/>
              <a:t>על:</a:t>
            </a:r>
            <a:endParaRPr lang="he-IL" sz="6000" dirty="0"/>
          </a:p>
        </p:txBody>
      </p:sp>
      <p:sp>
        <p:nvSpPr>
          <p:cNvPr id="3" name="מציין מיקום תוכן 2"/>
          <p:cNvSpPr>
            <a:spLocks noGrp="1"/>
          </p:cNvSpPr>
          <p:nvPr>
            <p:ph idx="1"/>
          </p:nvPr>
        </p:nvSpPr>
        <p:spPr/>
        <p:txBody>
          <a:bodyPr>
            <a:normAutofit/>
          </a:bodyPr>
          <a:lstStyle/>
          <a:p>
            <a:r>
              <a:rPr lang="he-IL" sz="4800" dirty="0" smtClean="0"/>
              <a:t> שמות ה'</a:t>
            </a:r>
          </a:p>
        </p:txBody>
      </p:sp>
    </p:spTree>
    <p:extLst>
      <p:ext uri="{BB962C8B-B14F-4D97-AF65-F5344CB8AC3E}">
        <p14:creationId xmlns:p14="http://schemas.microsoft.com/office/powerpoint/2010/main" val="3762467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136525"/>
            <a:ext cx="10515600" cy="955675"/>
          </a:xfrm>
        </p:spPr>
        <p:txBody>
          <a:bodyPr>
            <a:normAutofit/>
          </a:bodyPr>
          <a:lstStyle/>
          <a:p>
            <a:pPr algn="ctr"/>
            <a:r>
              <a:rPr lang="he-IL" sz="6000" dirty="0" smtClean="0"/>
              <a:t>שמות ה'</a:t>
            </a:r>
            <a:endParaRPr lang="he-IL" sz="6000" dirty="0"/>
          </a:p>
        </p:txBody>
      </p:sp>
      <p:sp>
        <p:nvSpPr>
          <p:cNvPr id="4" name="מלבן מעוגל 3"/>
          <p:cNvSpPr/>
          <p:nvPr/>
        </p:nvSpPr>
        <p:spPr>
          <a:xfrm>
            <a:off x="8115300" y="1257300"/>
            <a:ext cx="876300" cy="635000"/>
          </a:xfrm>
          <a:prstGeom prst="roundRect">
            <a:avLst/>
          </a:prstGeom>
          <a:solidFill>
            <a:srgbClr val="79DCFF"/>
          </a:solidFill>
        </p:spPr>
        <p:style>
          <a:lnRef idx="1">
            <a:schemeClr val="accent1"/>
          </a:lnRef>
          <a:fillRef idx="2">
            <a:schemeClr val="accent1"/>
          </a:fillRef>
          <a:effectRef idx="1">
            <a:schemeClr val="accent1"/>
          </a:effectRef>
          <a:fontRef idx="minor">
            <a:schemeClr val="dk1"/>
          </a:fontRef>
        </p:style>
        <p:txBody>
          <a:bodyPr rtlCol="1" anchor="ctr"/>
          <a:lstStyle/>
          <a:p>
            <a:pPr algn="ctr"/>
            <a:endParaRPr lang="he-IL"/>
          </a:p>
        </p:txBody>
      </p:sp>
      <p:sp>
        <p:nvSpPr>
          <p:cNvPr id="3" name="מציין מיקום תוכן 2"/>
          <p:cNvSpPr>
            <a:spLocks noGrp="1"/>
          </p:cNvSpPr>
          <p:nvPr>
            <p:ph idx="1"/>
          </p:nvPr>
        </p:nvSpPr>
        <p:spPr>
          <a:xfrm>
            <a:off x="749300" y="1092200"/>
            <a:ext cx="10604500" cy="5588000"/>
          </a:xfrm>
        </p:spPr>
        <p:txBody>
          <a:bodyPr>
            <a:normAutofit/>
          </a:bodyPr>
          <a:lstStyle/>
          <a:p>
            <a:pPr algn="r"/>
            <a:r>
              <a:rPr lang="he-IL" sz="5400" dirty="0" smtClean="0"/>
              <a:t> </a:t>
            </a:r>
            <a:r>
              <a:rPr lang="he-IL" sz="6000" dirty="0" smtClean="0"/>
              <a:t> א</a:t>
            </a:r>
            <a:r>
              <a:rPr lang="he-IL" sz="1800" dirty="0" smtClean="0"/>
              <a:t> </a:t>
            </a:r>
            <a:r>
              <a:rPr lang="he-IL" sz="6000" dirty="0" smtClean="0"/>
              <a:t>ל</a:t>
            </a:r>
            <a:r>
              <a:rPr lang="he-IL" sz="1800" dirty="0" smtClean="0"/>
              <a:t> </a:t>
            </a:r>
            <a:r>
              <a:rPr lang="he-IL" sz="6000" dirty="0" smtClean="0"/>
              <a:t>ו</a:t>
            </a:r>
            <a:r>
              <a:rPr lang="he-IL" sz="1800" dirty="0" smtClean="0"/>
              <a:t> </a:t>
            </a:r>
            <a:r>
              <a:rPr lang="he-IL" sz="6000" dirty="0" smtClean="0"/>
              <a:t>ה</a:t>
            </a:r>
            <a:r>
              <a:rPr lang="he-IL" sz="1800" dirty="0" smtClean="0"/>
              <a:t> </a:t>
            </a:r>
            <a:r>
              <a:rPr lang="he-IL" sz="6000" dirty="0" smtClean="0"/>
              <a:t>י</a:t>
            </a:r>
            <a:r>
              <a:rPr lang="he-IL" sz="1800" dirty="0" smtClean="0"/>
              <a:t> </a:t>
            </a:r>
            <a:r>
              <a:rPr lang="he-IL" sz="6000" dirty="0" smtClean="0"/>
              <a:t>ם</a:t>
            </a:r>
            <a:r>
              <a:rPr lang="he-IL" sz="800" dirty="0" smtClean="0"/>
              <a:t> </a:t>
            </a:r>
          </a:p>
          <a:p>
            <a:pPr marL="0" indent="0" algn="r">
              <a:buNone/>
            </a:pPr>
            <a:r>
              <a:rPr lang="he-IL" sz="800" dirty="0"/>
              <a:t>	</a:t>
            </a:r>
            <a:r>
              <a:rPr lang="he-IL" sz="800" dirty="0" smtClean="0"/>
              <a:t>				</a:t>
            </a:r>
            <a:r>
              <a:rPr lang="he-IL" sz="5400" dirty="0" smtClean="0"/>
              <a:t>   מציין רבים</a:t>
            </a:r>
          </a:p>
          <a:p>
            <a:pPr marL="0" indent="0" algn="r">
              <a:buNone/>
            </a:pPr>
            <a:r>
              <a:rPr lang="he-IL" sz="5400" dirty="0" smtClean="0"/>
              <a:t>	חבר – חברים</a:t>
            </a:r>
          </a:p>
          <a:p>
            <a:pPr marL="0" indent="0" algn="r">
              <a:buNone/>
            </a:pPr>
            <a:r>
              <a:rPr lang="he-IL" sz="5400" dirty="0"/>
              <a:t>	</a:t>
            </a:r>
            <a:endParaRPr lang="he-IL" sz="5400" dirty="0" smtClean="0"/>
          </a:p>
          <a:p>
            <a:endParaRPr lang="he-IL" sz="5400" dirty="0"/>
          </a:p>
        </p:txBody>
      </p:sp>
      <p:pic>
        <p:nvPicPr>
          <p:cNvPr id="5" name="תמונה 4"/>
          <p:cNvPicPr>
            <a:picLocks noChangeAspect="1"/>
          </p:cNvPicPr>
          <p:nvPr/>
        </p:nvPicPr>
        <p:blipFill>
          <a:blip r:embed="rId2"/>
          <a:stretch>
            <a:fillRect/>
          </a:stretch>
        </p:blipFill>
        <p:spPr>
          <a:xfrm>
            <a:off x="6030287" y="1581871"/>
            <a:ext cx="2085013" cy="951058"/>
          </a:xfrm>
          <a:prstGeom prst="rect">
            <a:avLst/>
          </a:prstGeom>
        </p:spPr>
      </p:pic>
    </p:spTree>
    <p:extLst>
      <p:ext uri="{BB962C8B-B14F-4D97-AF65-F5344CB8AC3E}">
        <p14:creationId xmlns:p14="http://schemas.microsoft.com/office/powerpoint/2010/main" val="399583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136525"/>
            <a:ext cx="10515600" cy="955675"/>
          </a:xfrm>
        </p:spPr>
        <p:txBody>
          <a:bodyPr>
            <a:normAutofit/>
          </a:bodyPr>
          <a:lstStyle/>
          <a:p>
            <a:pPr algn="ctr"/>
            <a:r>
              <a:rPr lang="he-IL" sz="6000" dirty="0" smtClean="0"/>
              <a:t>שמות ה'</a:t>
            </a:r>
            <a:endParaRPr lang="he-IL" sz="6000" dirty="0"/>
          </a:p>
        </p:txBody>
      </p:sp>
      <p:sp>
        <p:nvSpPr>
          <p:cNvPr id="3" name="מציין מיקום תוכן 2"/>
          <p:cNvSpPr>
            <a:spLocks noGrp="1"/>
          </p:cNvSpPr>
          <p:nvPr>
            <p:ph idx="1"/>
          </p:nvPr>
        </p:nvSpPr>
        <p:spPr>
          <a:xfrm>
            <a:off x="838200" y="1092200"/>
            <a:ext cx="10515600" cy="5588000"/>
          </a:xfrm>
        </p:spPr>
        <p:txBody>
          <a:bodyPr>
            <a:normAutofit/>
          </a:bodyPr>
          <a:lstStyle/>
          <a:p>
            <a:pPr algn="r"/>
            <a:r>
              <a:rPr lang="he-IL" sz="6000" dirty="0" smtClean="0"/>
              <a:t> אֲ</a:t>
            </a:r>
            <a:r>
              <a:rPr lang="he-IL" sz="1600" dirty="0" smtClean="0"/>
              <a:t> </a:t>
            </a:r>
            <a:r>
              <a:rPr lang="he-IL" sz="6000" dirty="0" smtClean="0"/>
              <a:t>דֹ</a:t>
            </a:r>
            <a:r>
              <a:rPr lang="he-IL" sz="1600" dirty="0" smtClean="0"/>
              <a:t> </a:t>
            </a:r>
            <a:r>
              <a:rPr lang="he-IL" sz="6000" dirty="0" smtClean="0"/>
              <a:t>נָ</a:t>
            </a:r>
            <a:r>
              <a:rPr lang="he-IL" sz="1600" dirty="0"/>
              <a:t> </a:t>
            </a:r>
            <a:r>
              <a:rPr lang="he-IL" sz="6000" dirty="0" smtClean="0"/>
              <a:t>י</a:t>
            </a:r>
          </a:p>
          <a:p>
            <a:pPr marL="0" indent="0" algn="r">
              <a:buNone/>
            </a:pPr>
            <a:r>
              <a:rPr lang="he-IL" sz="800" dirty="0"/>
              <a:t>	</a:t>
            </a:r>
            <a:r>
              <a:rPr lang="he-IL" sz="800" dirty="0" smtClean="0"/>
              <a:t>				</a:t>
            </a:r>
            <a:endParaRPr lang="he-IL" sz="5400" dirty="0"/>
          </a:p>
        </p:txBody>
      </p:sp>
    </p:spTree>
    <p:extLst>
      <p:ext uri="{BB962C8B-B14F-4D97-AF65-F5344CB8AC3E}">
        <p14:creationId xmlns:p14="http://schemas.microsoft.com/office/powerpoint/2010/main" val="2402300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136525"/>
            <a:ext cx="10515600" cy="955675"/>
          </a:xfrm>
        </p:spPr>
        <p:txBody>
          <a:bodyPr>
            <a:normAutofit/>
          </a:bodyPr>
          <a:lstStyle/>
          <a:p>
            <a:pPr algn="ctr"/>
            <a:r>
              <a:rPr lang="he-IL" sz="6000" dirty="0" smtClean="0"/>
              <a:t>שמות ה'</a:t>
            </a:r>
            <a:endParaRPr lang="he-IL" sz="6000" dirty="0"/>
          </a:p>
        </p:txBody>
      </p:sp>
      <p:sp>
        <p:nvSpPr>
          <p:cNvPr id="4" name="אליפסה 3"/>
          <p:cNvSpPr/>
          <p:nvPr/>
        </p:nvSpPr>
        <p:spPr>
          <a:xfrm>
            <a:off x="9448800" y="1612900"/>
            <a:ext cx="508000" cy="520700"/>
          </a:xfrm>
          <a:prstGeom prst="ellipse">
            <a:avLst/>
          </a:prstGeom>
          <a:solidFill>
            <a:srgbClr val="79DCF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אליפסה 7"/>
          <p:cNvSpPr/>
          <p:nvPr/>
        </p:nvSpPr>
        <p:spPr>
          <a:xfrm>
            <a:off x="9448800" y="1612900"/>
            <a:ext cx="647700" cy="520700"/>
          </a:xfrm>
          <a:prstGeom prst="ellipse">
            <a:avLst/>
          </a:prstGeom>
          <a:solidFill>
            <a:srgbClr val="FFFFFF"/>
          </a:solidFill>
          <a:ln w="38100">
            <a:solidFill>
              <a:srgbClr val="C00000"/>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3" name="מציין מיקום תוכן 2"/>
          <p:cNvSpPr>
            <a:spLocks noGrp="1"/>
          </p:cNvSpPr>
          <p:nvPr>
            <p:ph idx="1"/>
          </p:nvPr>
        </p:nvSpPr>
        <p:spPr>
          <a:xfrm>
            <a:off x="838200" y="1092200"/>
            <a:ext cx="10604500" cy="5588000"/>
          </a:xfrm>
          <a:solidFill>
            <a:schemeClr val="bg1"/>
          </a:solidFill>
        </p:spPr>
        <p:txBody>
          <a:bodyPr>
            <a:normAutofit/>
          </a:bodyPr>
          <a:lstStyle/>
          <a:p>
            <a:pPr algn="r"/>
            <a:r>
              <a:rPr lang="he-IL" sz="6000" dirty="0" smtClean="0"/>
              <a:t> אֲ</a:t>
            </a:r>
            <a:r>
              <a:rPr lang="he-IL" sz="1600" dirty="0" smtClean="0"/>
              <a:t> </a:t>
            </a:r>
            <a:r>
              <a:rPr lang="he-IL" sz="6000" dirty="0" smtClean="0"/>
              <a:t>דֹ</a:t>
            </a:r>
            <a:r>
              <a:rPr lang="he-IL" sz="1600" dirty="0" smtClean="0"/>
              <a:t> </a:t>
            </a:r>
            <a:r>
              <a:rPr lang="he-IL" sz="6000" dirty="0" smtClean="0"/>
              <a:t>נָ</a:t>
            </a:r>
            <a:r>
              <a:rPr lang="he-IL" sz="1600" dirty="0"/>
              <a:t> </a:t>
            </a:r>
            <a:r>
              <a:rPr lang="he-IL" sz="6000" dirty="0" smtClean="0"/>
              <a:t>י</a:t>
            </a:r>
          </a:p>
          <a:p>
            <a:pPr marL="0" indent="0" algn="r">
              <a:buNone/>
            </a:pPr>
            <a:r>
              <a:rPr lang="he-IL" sz="800" dirty="0"/>
              <a:t>	</a:t>
            </a:r>
            <a:r>
              <a:rPr lang="he-IL" sz="800" dirty="0" smtClean="0"/>
              <a:t>			</a:t>
            </a:r>
            <a:r>
              <a:rPr lang="he-IL" sz="4400" dirty="0" smtClean="0"/>
              <a:t>הקמץ מציין רבים  </a:t>
            </a:r>
            <a:endParaRPr lang="he-IL" sz="4000" dirty="0" smtClean="0"/>
          </a:p>
          <a:p>
            <a:r>
              <a:rPr lang="he-IL" sz="5400" dirty="0" smtClean="0"/>
              <a:t> אֲדֹנִי</a:t>
            </a:r>
            <a:r>
              <a:rPr lang="he-IL" sz="800" dirty="0" smtClean="0"/>
              <a:t>	</a:t>
            </a:r>
            <a:endParaRPr lang="he-IL" sz="5400" dirty="0"/>
          </a:p>
        </p:txBody>
      </p:sp>
      <p:cxnSp>
        <p:nvCxnSpPr>
          <p:cNvPr id="6" name="מחבר חץ ישר 5"/>
          <p:cNvCxnSpPr/>
          <p:nvPr/>
        </p:nvCxnSpPr>
        <p:spPr>
          <a:xfrm flipH="1">
            <a:off x="7785100" y="1981200"/>
            <a:ext cx="1663700" cy="43180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9" name="אליפסה 8"/>
          <p:cNvSpPr/>
          <p:nvPr/>
        </p:nvSpPr>
        <p:spPr>
          <a:xfrm>
            <a:off x="9448800" y="1612900"/>
            <a:ext cx="647700" cy="52070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49092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136525"/>
            <a:ext cx="10515600" cy="955675"/>
          </a:xfrm>
        </p:spPr>
        <p:txBody>
          <a:bodyPr>
            <a:normAutofit/>
          </a:bodyPr>
          <a:lstStyle/>
          <a:p>
            <a:pPr algn="ctr"/>
            <a:r>
              <a:rPr lang="he-IL" sz="6000" dirty="0" smtClean="0"/>
              <a:t>שמות ה'</a:t>
            </a:r>
            <a:endParaRPr lang="he-IL" sz="6000" dirty="0"/>
          </a:p>
        </p:txBody>
      </p:sp>
      <p:sp>
        <p:nvSpPr>
          <p:cNvPr id="4" name="אליפסה 3"/>
          <p:cNvSpPr/>
          <p:nvPr/>
        </p:nvSpPr>
        <p:spPr>
          <a:xfrm>
            <a:off x="9448800" y="1612900"/>
            <a:ext cx="508000" cy="520700"/>
          </a:xfrm>
          <a:prstGeom prst="ellipse">
            <a:avLst/>
          </a:prstGeom>
          <a:solidFill>
            <a:srgbClr val="79DCF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אליפסה 6"/>
          <p:cNvSpPr/>
          <p:nvPr/>
        </p:nvSpPr>
        <p:spPr>
          <a:xfrm>
            <a:off x="9804400" y="3352800"/>
            <a:ext cx="457200" cy="444500"/>
          </a:xfrm>
          <a:prstGeom prst="ellipse">
            <a:avLst/>
          </a:prstGeom>
          <a:solidFill>
            <a:srgbClr val="79DCF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אליפסה 13"/>
          <p:cNvSpPr/>
          <p:nvPr/>
        </p:nvSpPr>
        <p:spPr>
          <a:xfrm>
            <a:off x="9448800" y="1612900"/>
            <a:ext cx="635000" cy="520700"/>
          </a:xfrm>
          <a:prstGeom prst="ellipse">
            <a:avLst/>
          </a:prstGeom>
          <a:solidFill>
            <a:srgbClr val="FF0000"/>
          </a:solidFill>
          <a:ln w="38100">
            <a:solidFill>
              <a:srgbClr val="CCFF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מציין מיקום תוכן 2"/>
          <p:cNvSpPr>
            <a:spLocks noGrp="1"/>
          </p:cNvSpPr>
          <p:nvPr>
            <p:ph idx="1"/>
          </p:nvPr>
        </p:nvSpPr>
        <p:spPr>
          <a:xfrm>
            <a:off x="254000" y="1092200"/>
            <a:ext cx="11188700" cy="5588000"/>
          </a:xfrm>
          <a:solidFill>
            <a:srgbClr val="FFFFFF"/>
          </a:solidFill>
        </p:spPr>
        <p:txBody>
          <a:bodyPr>
            <a:normAutofit/>
          </a:bodyPr>
          <a:lstStyle/>
          <a:p>
            <a:pPr algn="r"/>
            <a:r>
              <a:rPr lang="he-IL" sz="6000" dirty="0" smtClean="0"/>
              <a:t> אֲ</a:t>
            </a:r>
            <a:r>
              <a:rPr lang="he-IL" sz="1600" dirty="0" smtClean="0"/>
              <a:t> </a:t>
            </a:r>
            <a:r>
              <a:rPr lang="he-IL" sz="6000" dirty="0" smtClean="0"/>
              <a:t>דֹ</a:t>
            </a:r>
            <a:r>
              <a:rPr lang="he-IL" sz="1600" dirty="0" smtClean="0"/>
              <a:t> </a:t>
            </a:r>
            <a:r>
              <a:rPr lang="he-IL" sz="6000" dirty="0" smtClean="0"/>
              <a:t>נָ</a:t>
            </a:r>
            <a:r>
              <a:rPr lang="he-IL" sz="1600" dirty="0"/>
              <a:t> </a:t>
            </a:r>
            <a:r>
              <a:rPr lang="he-IL" sz="6000" dirty="0" smtClean="0"/>
              <a:t>י</a:t>
            </a:r>
          </a:p>
          <a:p>
            <a:pPr marL="0" indent="0" algn="r">
              <a:buNone/>
            </a:pPr>
            <a:r>
              <a:rPr lang="he-IL" sz="800" dirty="0"/>
              <a:t>	</a:t>
            </a:r>
            <a:r>
              <a:rPr lang="he-IL" sz="800" dirty="0" smtClean="0"/>
              <a:t>			</a:t>
            </a:r>
            <a:r>
              <a:rPr lang="he-IL" sz="4800" dirty="0" smtClean="0"/>
              <a:t>הקמץ מציין רבים   </a:t>
            </a:r>
            <a:endParaRPr lang="he-IL" sz="4400" dirty="0" smtClean="0"/>
          </a:p>
          <a:p>
            <a:r>
              <a:rPr lang="he-IL" sz="5400" dirty="0" smtClean="0"/>
              <a:t> אֲדֹנִי</a:t>
            </a:r>
            <a:r>
              <a:rPr lang="he-IL" sz="800" dirty="0" smtClean="0"/>
              <a:t>	</a:t>
            </a:r>
          </a:p>
          <a:p>
            <a:pPr marL="0" indent="0">
              <a:buNone/>
            </a:pPr>
            <a:r>
              <a:rPr lang="he-IL" sz="800" dirty="0" smtClean="0"/>
              <a:t>			        </a:t>
            </a:r>
            <a:r>
              <a:rPr lang="he-IL" sz="4400" dirty="0" smtClean="0"/>
              <a:t>החיריק מציין יחיד</a:t>
            </a:r>
            <a:endParaRPr lang="he-IL" sz="4000" dirty="0"/>
          </a:p>
        </p:txBody>
      </p:sp>
      <p:cxnSp>
        <p:nvCxnSpPr>
          <p:cNvPr id="6" name="מחבר חץ ישר 5"/>
          <p:cNvCxnSpPr/>
          <p:nvPr/>
        </p:nvCxnSpPr>
        <p:spPr>
          <a:xfrm flipH="1">
            <a:off x="7785100" y="1981200"/>
            <a:ext cx="1663700" cy="43180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17" name="אליפסה 16"/>
          <p:cNvSpPr/>
          <p:nvPr/>
        </p:nvSpPr>
        <p:spPr>
          <a:xfrm>
            <a:off x="9461500" y="1612900"/>
            <a:ext cx="571500" cy="62230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9" name="מחבר חץ ישר 8"/>
          <p:cNvCxnSpPr/>
          <p:nvPr/>
        </p:nvCxnSpPr>
        <p:spPr>
          <a:xfrm flipH="1">
            <a:off x="8394700" y="3670300"/>
            <a:ext cx="1409700" cy="38100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pic>
        <p:nvPicPr>
          <p:cNvPr id="18" name="תמונה 17"/>
          <p:cNvPicPr>
            <a:picLocks noChangeAspect="1"/>
          </p:cNvPicPr>
          <p:nvPr/>
        </p:nvPicPr>
        <p:blipFill>
          <a:blip r:embed="rId2"/>
          <a:stretch>
            <a:fillRect/>
          </a:stretch>
        </p:blipFill>
        <p:spPr>
          <a:xfrm>
            <a:off x="9740900" y="3276600"/>
            <a:ext cx="558800" cy="603504"/>
          </a:xfrm>
          <a:prstGeom prst="rect">
            <a:avLst/>
          </a:prstGeom>
        </p:spPr>
      </p:pic>
    </p:spTree>
    <p:extLst>
      <p:ext uri="{BB962C8B-B14F-4D97-AF65-F5344CB8AC3E}">
        <p14:creationId xmlns:p14="http://schemas.microsoft.com/office/powerpoint/2010/main" val="264413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marL="0" indent="0" algn="ctr"/>
            <a:r>
              <a:rPr lang="he-IL" sz="6000" dirty="0"/>
              <a:t>בפעם הקודמת דיברנו </a:t>
            </a:r>
            <a:r>
              <a:rPr lang="he-IL" sz="6000" dirty="0" smtClean="0"/>
              <a:t>על:</a:t>
            </a:r>
            <a:endParaRPr lang="he-IL" sz="6000" dirty="0"/>
          </a:p>
        </p:txBody>
      </p:sp>
      <p:sp>
        <p:nvSpPr>
          <p:cNvPr id="3" name="מציין מיקום תוכן 2"/>
          <p:cNvSpPr>
            <a:spLocks noGrp="1"/>
          </p:cNvSpPr>
          <p:nvPr>
            <p:ph idx="1"/>
          </p:nvPr>
        </p:nvSpPr>
        <p:spPr/>
        <p:txBody>
          <a:bodyPr>
            <a:normAutofit lnSpcReduction="10000"/>
          </a:bodyPr>
          <a:lstStyle/>
          <a:p>
            <a:r>
              <a:rPr lang="he-IL" sz="4800" dirty="0" smtClean="0"/>
              <a:t> שמות ה'</a:t>
            </a:r>
          </a:p>
          <a:p>
            <a:r>
              <a:rPr lang="he-IL" sz="4800" dirty="0"/>
              <a:t> </a:t>
            </a:r>
            <a:r>
              <a:rPr lang="he-IL" sz="4800" dirty="0" smtClean="0"/>
              <a:t>מקומות שדבר ה' מדבר על ה' בלשון רבים</a:t>
            </a:r>
          </a:p>
          <a:p>
            <a:r>
              <a:rPr lang="he-IL" sz="4800" dirty="0"/>
              <a:t> </a:t>
            </a:r>
            <a:r>
              <a:rPr lang="he-IL" sz="4800" dirty="0" smtClean="0"/>
              <a:t>על כך שיש כאין התייעצות או שיחה בתוך מלוא האלוהים.</a:t>
            </a:r>
          </a:p>
          <a:p>
            <a:r>
              <a:rPr lang="he-IL" sz="4800" dirty="0"/>
              <a:t> </a:t>
            </a:r>
            <a:r>
              <a:rPr lang="he-IL" sz="4800" dirty="0" smtClean="0"/>
              <a:t>על כך שה' מדבר או פועל בשיתוף פעולה בתוך מלוא האלוהים.</a:t>
            </a:r>
            <a:endParaRPr lang="he-IL" sz="4800" dirty="0"/>
          </a:p>
        </p:txBody>
      </p:sp>
    </p:spTree>
    <p:extLst>
      <p:ext uri="{BB962C8B-B14F-4D97-AF65-F5344CB8AC3E}">
        <p14:creationId xmlns:p14="http://schemas.microsoft.com/office/powerpoint/2010/main" val="291302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36537"/>
            <a:ext cx="10515600" cy="1325563"/>
          </a:xfrm>
        </p:spPr>
        <p:txBody>
          <a:bodyPr>
            <a:normAutofit/>
          </a:bodyPr>
          <a:lstStyle/>
          <a:p>
            <a:pPr algn="ctr"/>
            <a:r>
              <a:rPr lang="he-IL" sz="6000" dirty="0" smtClean="0"/>
              <a:t>התגלויות מיוחדות של ה'</a:t>
            </a:r>
            <a:endParaRPr lang="he-IL" sz="6000" dirty="0"/>
          </a:p>
        </p:txBody>
      </p:sp>
      <p:sp>
        <p:nvSpPr>
          <p:cNvPr id="3" name="מציין מיקום תוכן 2"/>
          <p:cNvSpPr>
            <a:spLocks noGrp="1"/>
          </p:cNvSpPr>
          <p:nvPr>
            <p:ph idx="1"/>
          </p:nvPr>
        </p:nvSpPr>
        <p:spPr>
          <a:xfrm>
            <a:off x="838200" y="1562100"/>
            <a:ext cx="10515600" cy="5207000"/>
          </a:xfrm>
        </p:spPr>
        <p:txBody>
          <a:bodyPr>
            <a:normAutofit fontScale="92500"/>
          </a:bodyPr>
          <a:lstStyle/>
          <a:p>
            <a:r>
              <a:rPr lang="he-IL" sz="4000" dirty="0" smtClean="0"/>
              <a:t> </a:t>
            </a:r>
            <a:r>
              <a:rPr lang="he-IL" sz="4000" dirty="0" smtClean="0">
                <a:solidFill>
                  <a:srgbClr val="FF0000"/>
                </a:solidFill>
              </a:rPr>
              <a:t>יוחנן </a:t>
            </a:r>
            <a:r>
              <a:rPr lang="he-IL" sz="4000" dirty="0">
                <a:solidFill>
                  <a:srgbClr val="FF0000"/>
                </a:solidFill>
              </a:rPr>
              <a:t>א' 18 </a:t>
            </a:r>
            <a:r>
              <a:rPr lang="he-IL" sz="4000" dirty="0"/>
              <a:t>–  "את האלוהים לא ראה איש מעולם, </a:t>
            </a:r>
            <a:br>
              <a:rPr lang="he-IL" sz="4000" dirty="0"/>
            </a:br>
            <a:r>
              <a:rPr lang="he-IL" sz="4000" dirty="0"/>
              <a:t>הבן היחיד הנמצא בחיק האב הוא הודיעו"</a:t>
            </a:r>
            <a:endParaRPr lang="en-US" sz="4000" dirty="0"/>
          </a:p>
          <a:p>
            <a:r>
              <a:rPr lang="he-IL" sz="4000" dirty="0" smtClean="0"/>
              <a:t> </a:t>
            </a:r>
            <a:r>
              <a:rPr lang="he-IL" sz="4000" dirty="0" smtClean="0">
                <a:solidFill>
                  <a:srgbClr val="FF0000"/>
                </a:solidFill>
              </a:rPr>
              <a:t>שמות </a:t>
            </a:r>
            <a:r>
              <a:rPr lang="he-IL" sz="4000" dirty="0">
                <a:solidFill>
                  <a:srgbClr val="FF0000"/>
                </a:solidFill>
              </a:rPr>
              <a:t>ל"ג 20  </a:t>
            </a:r>
            <a:r>
              <a:rPr lang="he-IL" sz="4000" dirty="0"/>
              <a:t>" לא תוכל לראות את פני, כי לא יראני האדם וחי</a:t>
            </a:r>
            <a:r>
              <a:rPr lang="he-IL" sz="4000" dirty="0" smtClean="0"/>
              <a:t>"</a:t>
            </a:r>
          </a:p>
          <a:p>
            <a:pPr marL="0" indent="0">
              <a:buNone/>
            </a:pPr>
            <a:r>
              <a:rPr lang="he-IL" dirty="0" smtClean="0"/>
              <a:t> </a:t>
            </a:r>
            <a:r>
              <a:rPr lang="he-IL" sz="4000" dirty="0" smtClean="0"/>
              <a:t>אם </a:t>
            </a:r>
            <a:r>
              <a:rPr lang="he-IL" sz="4000" dirty="0"/>
              <a:t>כך אז מי דיבר עם אברהם, עם מי הוא אכל צהריים?</a:t>
            </a:r>
            <a:br>
              <a:rPr lang="he-IL" sz="4000" dirty="0"/>
            </a:br>
            <a:r>
              <a:rPr lang="he-IL" sz="4000" dirty="0" smtClean="0"/>
              <a:t> מי </a:t>
            </a:r>
            <a:r>
              <a:rPr lang="he-IL" sz="4000" dirty="0"/>
              <a:t>פגש את משה</a:t>
            </a:r>
            <a:r>
              <a:rPr lang="he-IL" sz="4000" dirty="0" smtClean="0"/>
              <a:t>?</a:t>
            </a:r>
          </a:p>
          <a:p>
            <a:pPr marL="0" indent="0">
              <a:buNone/>
            </a:pPr>
            <a:r>
              <a:rPr lang="he-IL" sz="4000" dirty="0" smtClean="0"/>
              <a:t> מיהו </a:t>
            </a:r>
            <a:r>
              <a:rPr lang="he-IL" sz="4000" dirty="0"/>
              <a:t>אותו מלאך שכשאנשים פגשו אותו הם הבינו וידעו שהם ראו את ה</a:t>
            </a:r>
            <a:r>
              <a:rPr lang="he-IL" sz="4000" dirty="0" smtClean="0"/>
              <a:t>'?</a:t>
            </a:r>
          </a:p>
          <a:p>
            <a:pPr marL="0" indent="0">
              <a:buNone/>
            </a:pPr>
            <a:r>
              <a:rPr lang="he-IL" sz="4000" dirty="0" smtClean="0"/>
              <a:t> את </a:t>
            </a:r>
            <a:r>
              <a:rPr lang="he-IL" sz="4000" dirty="0"/>
              <a:t>מי הם ראו?</a:t>
            </a:r>
            <a:endParaRPr lang="en-US" sz="4000" dirty="0"/>
          </a:p>
          <a:p>
            <a:pPr marL="0" indent="0">
              <a:buNone/>
            </a:pPr>
            <a:endParaRPr lang="he-IL" dirty="0"/>
          </a:p>
        </p:txBody>
      </p:sp>
    </p:spTree>
    <p:extLst>
      <p:ext uri="{BB962C8B-B14F-4D97-AF65-F5344CB8AC3E}">
        <p14:creationId xmlns:p14="http://schemas.microsoft.com/office/powerpoint/2010/main" val="1886597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2605</TotalTime>
  <Words>1038</Words>
  <Application>Microsoft Office PowerPoint</Application>
  <PresentationFormat>מסך רחב</PresentationFormat>
  <Paragraphs>140</Paragraphs>
  <Slides>28</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28</vt:i4>
      </vt:variant>
    </vt:vector>
  </HeadingPairs>
  <TitlesOfParts>
    <vt:vector size="33" baseType="lpstr">
      <vt:lpstr>Arial</vt:lpstr>
      <vt:lpstr>Calibri</vt:lpstr>
      <vt:lpstr>Calibri Light</vt:lpstr>
      <vt:lpstr>Times New Roman</vt:lpstr>
      <vt:lpstr>ערכת נושא Office</vt:lpstr>
      <vt:lpstr>אחדות האלוהים</vt:lpstr>
      <vt:lpstr>ה' אחד</vt:lpstr>
      <vt:lpstr>בפעם הקודמת דיברנו על:</vt:lpstr>
      <vt:lpstr>שמות ה'</vt:lpstr>
      <vt:lpstr>שמות ה'</vt:lpstr>
      <vt:lpstr>שמות ה'</vt:lpstr>
      <vt:lpstr>שמות ה'</vt:lpstr>
      <vt:lpstr>בפעם הקודמת דיברנו על:</vt:lpstr>
      <vt:lpstr>התגלויות מיוחדות של ה'</vt:lpstr>
      <vt:lpstr>התגלויות מיוחדות של ה'</vt:lpstr>
      <vt:lpstr>התגלויות מיוחדת של ה' לאברהם</vt:lpstr>
      <vt:lpstr>התגלויות מיוחדת של ה' לאברהם</vt:lpstr>
      <vt:lpstr>התגלויות מיוחדת של ה' לאברהם</vt:lpstr>
      <vt:lpstr>התגלויות מיוחדת של ה' לאברהם</vt:lpstr>
      <vt:lpstr>התגלויות מיוחדות של ה'</vt:lpstr>
      <vt:lpstr>התגלויות מיוחדות של ה' ליעקב</vt:lpstr>
      <vt:lpstr>התגלויות מיוחדות של ה' ליעקב</vt:lpstr>
      <vt:lpstr>התגלויות מיוחדות של מלאך יהוה</vt:lpstr>
      <vt:lpstr>התגלויות מיוחדות של מלאך יהוה למשה</vt:lpstr>
      <vt:lpstr>התגלויות מיוחדות של מלאך יהוה</vt:lpstr>
      <vt:lpstr>התגלויות מיוחדות של מלאך יהוה לגדעון</vt:lpstr>
      <vt:lpstr>התגלויות מיוחדות של מלאך יהוה לגדעון</vt:lpstr>
      <vt:lpstr>התגלויות מיוחדות של מלאך יהוה להורים של שמשון</vt:lpstr>
      <vt:lpstr>התגלויות מיוחדות של מלאך יהוה להורים של שמשון</vt:lpstr>
      <vt:lpstr>התגלויות מיוחדות של מלאך יהוה להורים של שמשון</vt:lpstr>
      <vt:lpstr>התגלויות מיוחדות של ה'</vt:lpstr>
      <vt:lpstr>מלאך יהוה</vt:lpstr>
      <vt:lpstr>התגלויות מיוחדות של ה'</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אחדות האלוהים</dc:title>
  <dc:creator>יוסי עובדיה</dc:creator>
  <cp:lastModifiedBy>יוסי עובדיה</cp:lastModifiedBy>
  <cp:revision>55</cp:revision>
  <cp:lastPrinted>2017-12-06T15:04:36Z</cp:lastPrinted>
  <dcterms:created xsi:type="dcterms:W3CDTF">2017-12-06T09:56:02Z</dcterms:created>
  <dcterms:modified xsi:type="dcterms:W3CDTF">2017-12-21T10:20:04Z</dcterms:modified>
</cp:coreProperties>
</file>