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handoutMasterIdLst>
    <p:handoutMasterId r:id="rId19"/>
  </p:handoutMasterIdLst>
  <p:sldIdLst>
    <p:sldId id="256" r:id="rId2"/>
    <p:sldId id="259" r:id="rId3"/>
    <p:sldId id="260" r:id="rId4"/>
    <p:sldId id="261" r:id="rId5"/>
    <p:sldId id="271" r:id="rId6"/>
    <p:sldId id="264" r:id="rId7"/>
    <p:sldId id="258" r:id="rId8"/>
    <p:sldId id="265" r:id="rId9"/>
    <p:sldId id="266" r:id="rId10"/>
    <p:sldId id="268" r:id="rId11"/>
    <p:sldId id="269" r:id="rId12"/>
    <p:sldId id="273" r:id="rId13"/>
    <p:sldId id="272" r:id="rId14"/>
    <p:sldId id="274" r:id="rId15"/>
    <p:sldId id="275" r:id="rId16"/>
    <p:sldId id="276" r:id="rId17"/>
    <p:sldId id="270" r:id="rId18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FF"/>
    <a:srgbClr val="66FFFF"/>
    <a:srgbClr val="79D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0E17656-EB3A-4AD7-968A-A18230BA91A4}" type="datetimeFigureOut">
              <a:rPr lang="he-IL" smtClean="0"/>
              <a:t>י"ח/כסלו/תשע"ח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0FD0339-C486-4BBD-B396-69D8B829E1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14353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1F04-BCA7-4CF3-AFEE-65949A916468}" type="datetimeFigureOut">
              <a:rPr lang="he-IL" smtClean="0"/>
              <a:t>י"ח/כסלו/תשע"ח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65EA0-8D4D-4E9E-BA11-962E50649F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8461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1F04-BCA7-4CF3-AFEE-65949A916468}" type="datetimeFigureOut">
              <a:rPr lang="he-IL" smtClean="0"/>
              <a:t>י"ח/כסלו/תשע"ח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65EA0-8D4D-4E9E-BA11-962E50649F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349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1F04-BCA7-4CF3-AFEE-65949A916468}" type="datetimeFigureOut">
              <a:rPr lang="he-IL" smtClean="0"/>
              <a:t>י"ח/כסלו/תשע"ח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65EA0-8D4D-4E9E-BA11-962E50649F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5463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1F04-BCA7-4CF3-AFEE-65949A916468}" type="datetimeFigureOut">
              <a:rPr lang="he-IL" smtClean="0"/>
              <a:t>י"ח/כסלו/תשע"ח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65EA0-8D4D-4E9E-BA11-962E50649F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25213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1F04-BCA7-4CF3-AFEE-65949A916468}" type="datetimeFigureOut">
              <a:rPr lang="he-IL" smtClean="0"/>
              <a:t>י"ח/כסלו/תשע"ח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65EA0-8D4D-4E9E-BA11-962E50649F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83715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1F04-BCA7-4CF3-AFEE-65949A916468}" type="datetimeFigureOut">
              <a:rPr lang="he-IL" smtClean="0"/>
              <a:t>י"ח/כסלו/תשע"ח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65EA0-8D4D-4E9E-BA11-962E50649F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6616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1F04-BCA7-4CF3-AFEE-65949A916468}" type="datetimeFigureOut">
              <a:rPr lang="he-IL" smtClean="0"/>
              <a:t>י"ח/כסלו/תשע"ח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65EA0-8D4D-4E9E-BA11-962E50649F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70569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1F04-BCA7-4CF3-AFEE-65949A916468}" type="datetimeFigureOut">
              <a:rPr lang="he-IL" smtClean="0"/>
              <a:t>י"ח/כסלו/תשע"ח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65EA0-8D4D-4E9E-BA11-962E50649F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9686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1F04-BCA7-4CF3-AFEE-65949A916468}" type="datetimeFigureOut">
              <a:rPr lang="he-IL" smtClean="0"/>
              <a:t>י"ח/כסלו/תשע"ח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65EA0-8D4D-4E9E-BA11-962E50649F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6572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1F04-BCA7-4CF3-AFEE-65949A916468}" type="datetimeFigureOut">
              <a:rPr lang="he-IL" smtClean="0"/>
              <a:t>י"ח/כסלו/תשע"ח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65EA0-8D4D-4E9E-BA11-962E50649F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38619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1F04-BCA7-4CF3-AFEE-65949A916468}" type="datetimeFigureOut">
              <a:rPr lang="he-IL" smtClean="0"/>
              <a:t>י"ח/כסלו/תשע"ח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65EA0-8D4D-4E9E-BA11-962E50649F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9097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F1F04-BCA7-4CF3-AFEE-65949A916468}" type="datetimeFigureOut">
              <a:rPr lang="he-IL" smtClean="0"/>
              <a:t>י"ח/כסלו/תשע"ח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65EA0-8D4D-4E9E-BA11-962E50649F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29847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57337"/>
          </a:xfrm>
        </p:spPr>
        <p:txBody>
          <a:bodyPr/>
          <a:lstStyle/>
          <a:p>
            <a:r>
              <a:rPr lang="he-IL" dirty="0" smtClean="0"/>
              <a:t>אחדות האלוהים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e-IL" sz="6000" dirty="0" smtClean="0"/>
              <a:t>מלוא האלוהים</a:t>
            </a:r>
            <a:endParaRPr lang="he-IL" sz="6000" dirty="0"/>
          </a:p>
        </p:txBody>
      </p:sp>
    </p:spTree>
    <p:extLst>
      <p:ext uri="{BB962C8B-B14F-4D97-AF65-F5344CB8AC3E}">
        <p14:creationId xmlns:p14="http://schemas.microsoft.com/office/powerpoint/2010/main" val="414387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955675"/>
          </a:xfrm>
        </p:spPr>
        <p:txBody>
          <a:bodyPr>
            <a:normAutofit/>
          </a:bodyPr>
          <a:lstStyle/>
          <a:p>
            <a:pPr algn="ctr"/>
            <a:r>
              <a:rPr lang="he-IL" sz="6000" dirty="0" smtClean="0"/>
              <a:t>שמות ה'</a:t>
            </a:r>
            <a:endParaRPr lang="he-IL" sz="6000" dirty="0"/>
          </a:p>
        </p:txBody>
      </p:sp>
      <p:sp>
        <p:nvSpPr>
          <p:cNvPr id="4" name="אליפסה 3"/>
          <p:cNvSpPr/>
          <p:nvPr/>
        </p:nvSpPr>
        <p:spPr>
          <a:xfrm>
            <a:off x="9448800" y="1612900"/>
            <a:ext cx="508000" cy="520700"/>
          </a:xfrm>
          <a:prstGeom prst="ellipse">
            <a:avLst/>
          </a:prstGeom>
          <a:solidFill>
            <a:srgbClr val="79D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אליפסה 7"/>
          <p:cNvSpPr/>
          <p:nvPr/>
        </p:nvSpPr>
        <p:spPr>
          <a:xfrm>
            <a:off x="9448800" y="1612900"/>
            <a:ext cx="647700" cy="5207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092200"/>
            <a:ext cx="10604500" cy="5588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r"/>
            <a:r>
              <a:rPr lang="he-IL" sz="6000" dirty="0" smtClean="0"/>
              <a:t> אֲ</a:t>
            </a:r>
            <a:r>
              <a:rPr lang="he-IL" sz="1600" dirty="0" smtClean="0"/>
              <a:t> </a:t>
            </a:r>
            <a:r>
              <a:rPr lang="he-IL" sz="6000" dirty="0" smtClean="0"/>
              <a:t>דֹ</a:t>
            </a:r>
            <a:r>
              <a:rPr lang="he-IL" sz="1600" dirty="0" smtClean="0"/>
              <a:t> </a:t>
            </a:r>
            <a:r>
              <a:rPr lang="he-IL" sz="6000" dirty="0" smtClean="0"/>
              <a:t>נָ</a:t>
            </a:r>
            <a:r>
              <a:rPr lang="he-IL" sz="1600" dirty="0"/>
              <a:t> </a:t>
            </a:r>
            <a:r>
              <a:rPr lang="he-IL" sz="6000" dirty="0" smtClean="0"/>
              <a:t>י</a:t>
            </a:r>
          </a:p>
          <a:p>
            <a:pPr marL="0" indent="0" algn="r">
              <a:buNone/>
            </a:pPr>
            <a:r>
              <a:rPr lang="he-IL" sz="800" dirty="0"/>
              <a:t>	</a:t>
            </a:r>
            <a:r>
              <a:rPr lang="he-IL" sz="800" dirty="0" smtClean="0"/>
              <a:t>			</a:t>
            </a:r>
            <a:r>
              <a:rPr lang="he-IL" sz="4400" dirty="0" smtClean="0"/>
              <a:t>הקמץ מציין רבים  </a:t>
            </a:r>
            <a:r>
              <a:rPr lang="he-IL" sz="4000" dirty="0" smtClean="0"/>
              <a:t>שמות ד' 10</a:t>
            </a:r>
          </a:p>
          <a:p>
            <a:r>
              <a:rPr lang="he-IL" sz="5400" dirty="0" smtClean="0"/>
              <a:t> אֲדֹנִי</a:t>
            </a:r>
            <a:r>
              <a:rPr lang="he-IL" sz="800" dirty="0" smtClean="0"/>
              <a:t>	</a:t>
            </a:r>
            <a:endParaRPr lang="he-IL" sz="5400" dirty="0"/>
          </a:p>
        </p:txBody>
      </p:sp>
      <p:cxnSp>
        <p:nvCxnSpPr>
          <p:cNvPr id="6" name="מחבר חץ ישר 5"/>
          <p:cNvCxnSpPr/>
          <p:nvPr/>
        </p:nvCxnSpPr>
        <p:spPr>
          <a:xfrm flipH="1">
            <a:off x="7785100" y="1981200"/>
            <a:ext cx="1663700" cy="4318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אליפסה 8"/>
          <p:cNvSpPr/>
          <p:nvPr/>
        </p:nvSpPr>
        <p:spPr>
          <a:xfrm>
            <a:off x="9448800" y="1612900"/>
            <a:ext cx="647700" cy="5207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9092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955675"/>
          </a:xfrm>
        </p:spPr>
        <p:txBody>
          <a:bodyPr>
            <a:normAutofit/>
          </a:bodyPr>
          <a:lstStyle/>
          <a:p>
            <a:pPr algn="ctr"/>
            <a:r>
              <a:rPr lang="he-IL" sz="6000" dirty="0" smtClean="0"/>
              <a:t>שמות ה'</a:t>
            </a:r>
            <a:endParaRPr lang="he-IL" sz="6000" dirty="0"/>
          </a:p>
        </p:txBody>
      </p:sp>
      <p:sp>
        <p:nvSpPr>
          <p:cNvPr id="4" name="אליפסה 3"/>
          <p:cNvSpPr/>
          <p:nvPr/>
        </p:nvSpPr>
        <p:spPr>
          <a:xfrm>
            <a:off x="9448800" y="1612900"/>
            <a:ext cx="508000" cy="520700"/>
          </a:xfrm>
          <a:prstGeom prst="ellipse">
            <a:avLst/>
          </a:prstGeom>
          <a:solidFill>
            <a:srgbClr val="79D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אליפסה 6"/>
          <p:cNvSpPr/>
          <p:nvPr/>
        </p:nvSpPr>
        <p:spPr>
          <a:xfrm>
            <a:off x="9804400" y="3352800"/>
            <a:ext cx="457200" cy="444500"/>
          </a:xfrm>
          <a:prstGeom prst="ellipse">
            <a:avLst/>
          </a:prstGeom>
          <a:solidFill>
            <a:srgbClr val="79D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אליפסה 13"/>
          <p:cNvSpPr/>
          <p:nvPr/>
        </p:nvSpPr>
        <p:spPr>
          <a:xfrm>
            <a:off x="9448800" y="1612900"/>
            <a:ext cx="635000" cy="520700"/>
          </a:xfrm>
          <a:prstGeom prst="ellipse">
            <a:avLst/>
          </a:prstGeom>
          <a:solidFill>
            <a:srgbClr val="FF0000"/>
          </a:solidFill>
          <a:ln w="38100"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4000" y="1092200"/>
            <a:ext cx="11188700" cy="5588000"/>
          </a:xfrm>
          <a:solidFill>
            <a:srgbClr val="FFFFFF"/>
          </a:solidFill>
        </p:spPr>
        <p:txBody>
          <a:bodyPr>
            <a:normAutofit/>
          </a:bodyPr>
          <a:lstStyle/>
          <a:p>
            <a:pPr algn="r"/>
            <a:r>
              <a:rPr lang="he-IL" sz="6000" dirty="0" smtClean="0"/>
              <a:t> אֲ</a:t>
            </a:r>
            <a:r>
              <a:rPr lang="he-IL" sz="1600" dirty="0" smtClean="0"/>
              <a:t> </a:t>
            </a:r>
            <a:r>
              <a:rPr lang="he-IL" sz="6000" dirty="0" smtClean="0"/>
              <a:t>דֹ</a:t>
            </a:r>
            <a:r>
              <a:rPr lang="he-IL" sz="1600" dirty="0" smtClean="0"/>
              <a:t> </a:t>
            </a:r>
            <a:r>
              <a:rPr lang="he-IL" sz="6000" dirty="0" smtClean="0"/>
              <a:t>נָ</a:t>
            </a:r>
            <a:r>
              <a:rPr lang="he-IL" sz="1600" dirty="0"/>
              <a:t> </a:t>
            </a:r>
            <a:r>
              <a:rPr lang="he-IL" sz="6000" dirty="0" smtClean="0"/>
              <a:t>י</a:t>
            </a:r>
          </a:p>
          <a:p>
            <a:pPr marL="0" indent="0" algn="r">
              <a:buNone/>
            </a:pPr>
            <a:r>
              <a:rPr lang="he-IL" sz="800" dirty="0"/>
              <a:t>	</a:t>
            </a:r>
            <a:r>
              <a:rPr lang="he-IL" sz="800" dirty="0" smtClean="0"/>
              <a:t>			</a:t>
            </a:r>
            <a:r>
              <a:rPr lang="he-IL" sz="4800" dirty="0" smtClean="0"/>
              <a:t>הקמץ מציין רבים  </a:t>
            </a:r>
            <a:r>
              <a:rPr lang="he-IL" sz="4400" dirty="0" smtClean="0"/>
              <a:t>שמות ד' 10</a:t>
            </a:r>
          </a:p>
          <a:p>
            <a:r>
              <a:rPr lang="he-IL" sz="5400" dirty="0" smtClean="0"/>
              <a:t> אֲדֹנִי</a:t>
            </a:r>
            <a:r>
              <a:rPr lang="he-IL" sz="800" dirty="0" smtClean="0"/>
              <a:t>	</a:t>
            </a:r>
          </a:p>
          <a:p>
            <a:pPr marL="0" indent="0">
              <a:buNone/>
            </a:pPr>
            <a:r>
              <a:rPr lang="he-IL" sz="800" dirty="0" smtClean="0"/>
              <a:t>			        </a:t>
            </a:r>
            <a:r>
              <a:rPr lang="he-IL" sz="4400" dirty="0" smtClean="0"/>
              <a:t>החיריק מציין יחיד  </a:t>
            </a:r>
            <a:r>
              <a:rPr lang="he-IL" sz="4000" dirty="0" smtClean="0"/>
              <a:t>בראשית כ"ג 15 :23</a:t>
            </a:r>
            <a:endParaRPr lang="he-IL" sz="4000" dirty="0"/>
          </a:p>
        </p:txBody>
      </p:sp>
      <p:cxnSp>
        <p:nvCxnSpPr>
          <p:cNvPr id="6" name="מחבר חץ ישר 5"/>
          <p:cNvCxnSpPr/>
          <p:nvPr/>
        </p:nvCxnSpPr>
        <p:spPr>
          <a:xfrm flipH="1">
            <a:off x="7785100" y="1981200"/>
            <a:ext cx="1663700" cy="4318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אליפסה 16"/>
          <p:cNvSpPr/>
          <p:nvPr/>
        </p:nvSpPr>
        <p:spPr>
          <a:xfrm>
            <a:off x="9461500" y="1612900"/>
            <a:ext cx="571500" cy="6223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9" name="מחבר חץ ישר 8"/>
          <p:cNvCxnSpPr/>
          <p:nvPr/>
        </p:nvCxnSpPr>
        <p:spPr>
          <a:xfrm flipH="1">
            <a:off x="8394700" y="3670300"/>
            <a:ext cx="1409700" cy="3810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8" name="תמונה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0900" y="3276600"/>
            <a:ext cx="558800" cy="603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13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187325"/>
            <a:ext cx="10515600" cy="1019175"/>
          </a:xfrm>
        </p:spPr>
        <p:txBody>
          <a:bodyPr>
            <a:normAutofit/>
          </a:bodyPr>
          <a:lstStyle/>
          <a:p>
            <a:pPr algn="ctr"/>
            <a:r>
              <a:rPr lang="he-IL" sz="6000" dirty="0" smtClean="0"/>
              <a:t>אחדות האלוהים</a:t>
            </a:r>
            <a:endParaRPr lang="he-IL" sz="6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206500"/>
            <a:ext cx="10871200" cy="5410200"/>
          </a:xfrm>
        </p:spPr>
        <p:txBody>
          <a:bodyPr/>
          <a:lstStyle/>
          <a:p>
            <a:pPr marL="0" indent="0">
              <a:buNone/>
            </a:pPr>
            <a:r>
              <a:rPr lang="he-IL" dirty="0"/>
              <a:t> </a:t>
            </a:r>
            <a:r>
              <a:rPr lang="he-IL" sz="4400" dirty="0" smtClean="0"/>
              <a:t>בדרך כלל כאשר כתוב על ה' הפועל כתוב ביחיד.</a:t>
            </a:r>
          </a:p>
          <a:p>
            <a:pPr marL="0" indent="0">
              <a:buNone/>
            </a:pPr>
            <a:r>
              <a:rPr lang="he-IL" sz="4400" dirty="0" smtClean="0"/>
              <a:t> אבל ישנם פעמים שבהם הפועל כתוב ברבים.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92583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187325"/>
            <a:ext cx="10515600" cy="1019175"/>
          </a:xfrm>
        </p:spPr>
        <p:txBody>
          <a:bodyPr>
            <a:normAutofit fontScale="90000"/>
          </a:bodyPr>
          <a:lstStyle/>
          <a:p>
            <a:pPr algn="ctr"/>
            <a:r>
              <a:rPr lang="he-IL" sz="6000" dirty="0" smtClean="0"/>
              <a:t>מקומות שדבר ה' מדבר על ה' בלשון רבים</a:t>
            </a:r>
            <a:endParaRPr lang="he-IL" sz="6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511300"/>
            <a:ext cx="10871200" cy="4978400"/>
          </a:xfrm>
        </p:spPr>
        <p:txBody>
          <a:bodyPr/>
          <a:lstStyle/>
          <a:p>
            <a:r>
              <a:rPr lang="he-IL" sz="4000" dirty="0" smtClean="0"/>
              <a:t> בראשית ל"ה 7 :35  "נגלו אליו האלוהים"</a:t>
            </a:r>
          </a:p>
          <a:p>
            <a:r>
              <a:rPr lang="he-IL" sz="4000" dirty="0"/>
              <a:t> </a:t>
            </a:r>
            <a:r>
              <a:rPr lang="he-IL" sz="4000" dirty="0" smtClean="0"/>
              <a:t>יהושוע כ"ד 19 :24  "אלוהים קדושים"</a:t>
            </a:r>
          </a:p>
          <a:p>
            <a:r>
              <a:rPr lang="he-IL" sz="4000" dirty="0"/>
              <a:t> </a:t>
            </a:r>
            <a:r>
              <a:rPr lang="he-IL" sz="4000" dirty="0" smtClean="0"/>
              <a:t>שמואל ב' ז' 23 : 7  "הלכו אלוהים"</a:t>
            </a:r>
          </a:p>
          <a:p>
            <a:r>
              <a:rPr lang="he-IL" sz="4000" dirty="0" smtClean="0"/>
              <a:t>ישעיהו נ"ד 5 :54  "כי </a:t>
            </a:r>
            <a:r>
              <a:rPr lang="he-IL" sz="4000" dirty="0" err="1" smtClean="0"/>
              <a:t>בועליך</a:t>
            </a:r>
            <a:r>
              <a:rPr lang="he-IL" sz="4000" dirty="0" smtClean="0"/>
              <a:t> עושיך ה' צבאות שמו"</a:t>
            </a:r>
          </a:p>
          <a:p>
            <a:r>
              <a:rPr lang="he-IL" sz="4000" dirty="0"/>
              <a:t> </a:t>
            </a:r>
            <a:r>
              <a:rPr lang="he-IL" sz="4000" dirty="0" smtClean="0"/>
              <a:t>מלאכי א' 6  "ואם אדונים אני"</a:t>
            </a:r>
          </a:p>
          <a:p>
            <a:r>
              <a:rPr lang="he-IL" sz="4000" dirty="0"/>
              <a:t> </a:t>
            </a:r>
            <a:r>
              <a:rPr lang="he-IL" sz="4000" dirty="0" smtClean="0"/>
              <a:t>תהלים קמ"ט 2 :149 "ישמח ישראל בעושיו"</a:t>
            </a:r>
          </a:p>
          <a:p>
            <a:r>
              <a:rPr lang="he-IL" sz="4000" dirty="0"/>
              <a:t> </a:t>
            </a:r>
            <a:r>
              <a:rPr lang="he-IL" sz="4000" dirty="0" smtClean="0"/>
              <a:t>קהלת י"ב 1 :12 "זכור את </a:t>
            </a:r>
            <a:r>
              <a:rPr lang="he-IL" sz="4000" dirty="0" err="1" smtClean="0"/>
              <a:t>בוראיך</a:t>
            </a:r>
            <a:r>
              <a:rPr lang="he-IL" sz="4000" dirty="0" smtClean="0"/>
              <a:t>"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70787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187325"/>
            <a:ext cx="10515600" cy="1019175"/>
          </a:xfrm>
        </p:spPr>
        <p:txBody>
          <a:bodyPr>
            <a:normAutofit/>
          </a:bodyPr>
          <a:lstStyle/>
          <a:p>
            <a:pPr algn="ctr"/>
            <a:r>
              <a:rPr lang="he-IL" sz="6000" dirty="0" smtClean="0"/>
              <a:t>אחדות האלוהים</a:t>
            </a:r>
            <a:endParaRPr lang="he-IL" sz="6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206500"/>
            <a:ext cx="10871200" cy="5410200"/>
          </a:xfrm>
        </p:spPr>
        <p:txBody>
          <a:bodyPr/>
          <a:lstStyle/>
          <a:p>
            <a:pPr marL="0" indent="0">
              <a:buNone/>
            </a:pPr>
            <a:r>
              <a:rPr lang="he-IL" dirty="0" smtClean="0"/>
              <a:t> </a:t>
            </a:r>
            <a:r>
              <a:rPr lang="he-IL" sz="4000" dirty="0" smtClean="0"/>
              <a:t>ישנם מקומות בדבר ה' שישנה כאין שיחה או התדיינות </a:t>
            </a:r>
            <a:r>
              <a:rPr lang="he-IL" sz="4000" dirty="0" err="1" smtClean="0"/>
              <a:t>והתיעצות</a:t>
            </a:r>
            <a:r>
              <a:rPr lang="he-IL" sz="4000" dirty="0" smtClean="0"/>
              <a:t> בתוך מלוא האלוהים.</a:t>
            </a:r>
          </a:p>
          <a:p>
            <a:r>
              <a:rPr lang="he-IL" sz="4000" dirty="0"/>
              <a:t> </a:t>
            </a:r>
            <a:r>
              <a:rPr lang="he-IL" sz="4000" dirty="0" smtClean="0"/>
              <a:t>בראשית א' 26  "נעשה אדם בצלמנו"</a:t>
            </a:r>
          </a:p>
          <a:p>
            <a:pPr marL="0" indent="0">
              <a:buNone/>
            </a:pPr>
            <a:r>
              <a:rPr lang="he-IL" sz="4000" dirty="0" smtClean="0"/>
              <a:t>   האם ה' משוחח כאן עם מישהו?</a:t>
            </a:r>
          </a:p>
          <a:p>
            <a:pPr marL="0" indent="0">
              <a:buNone/>
            </a:pPr>
            <a:r>
              <a:rPr lang="he-IL" sz="4000" dirty="0" smtClean="0"/>
              <a:t>   האם הוא מתייעץ עם מישהו? </a:t>
            </a:r>
          </a:p>
          <a:p>
            <a:pPr marL="0" indent="0">
              <a:buNone/>
            </a:pPr>
            <a:r>
              <a:rPr lang="he-IL" sz="4000" dirty="0"/>
              <a:t> </a:t>
            </a:r>
            <a:r>
              <a:rPr lang="he-IL" sz="4000" dirty="0" smtClean="0"/>
              <a:t>  אולי עם המלאכים</a:t>
            </a:r>
          </a:p>
          <a:p>
            <a:pPr marL="0" indent="0">
              <a:buNone/>
            </a:pPr>
            <a:r>
              <a:rPr lang="he-IL" sz="4000" dirty="0"/>
              <a:t> </a:t>
            </a:r>
            <a:r>
              <a:rPr lang="he-IL" sz="4000" dirty="0" smtClean="0"/>
              <a:t>  ישעיהו מ' 14 :40  "את מי נועץ ויביננו"</a:t>
            </a:r>
          </a:p>
          <a:p>
            <a:pPr marL="0" indent="0">
              <a:buNone/>
            </a:pP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78228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187325"/>
            <a:ext cx="10515600" cy="1019175"/>
          </a:xfrm>
        </p:spPr>
        <p:txBody>
          <a:bodyPr>
            <a:normAutofit/>
          </a:bodyPr>
          <a:lstStyle/>
          <a:p>
            <a:pPr algn="ctr"/>
            <a:r>
              <a:rPr lang="he-IL" sz="6000" dirty="0" smtClean="0"/>
              <a:t>אחדות האלוהים</a:t>
            </a:r>
            <a:endParaRPr lang="he-IL" sz="6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206500"/>
            <a:ext cx="10871200" cy="5410200"/>
          </a:xfrm>
        </p:spPr>
        <p:txBody>
          <a:bodyPr/>
          <a:lstStyle/>
          <a:p>
            <a:pPr marL="0" indent="0">
              <a:buNone/>
            </a:pPr>
            <a:r>
              <a:rPr lang="he-IL" dirty="0" smtClean="0"/>
              <a:t> </a:t>
            </a:r>
            <a:r>
              <a:rPr lang="he-IL" sz="4000" dirty="0" smtClean="0"/>
              <a:t>ישנם מקומות בדבר ה' שישנה כאין שיחה או התדיינות </a:t>
            </a:r>
            <a:r>
              <a:rPr lang="he-IL" sz="4000" dirty="0" err="1" smtClean="0"/>
              <a:t>והתיעצות</a:t>
            </a:r>
            <a:r>
              <a:rPr lang="he-IL" sz="4000" dirty="0" smtClean="0"/>
              <a:t> בתוך מלוא האלוהים.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he-IL" sz="4000" dirty="0" smtClean="0"/>
          </a:p>
          <a:p>
            <a:r>
              <a:rPr lang="he-IL" sz="4000" dirty="0"/>
              <a:t> </a:t>
            </a:r>
            <a:r>
              <a:rPr lang="he-IL" sz="4000" dirty="0" smtClean="0"/>
              <a:t>בראשית ג' 22  "הן האדם היה כאחד ממנו"</a:t>
            </a:r>
          </a:p>
          <a:p>
            <a:r>
              <a:rPr lang="he-IL" sz="4000" dirty="0"/>
              <a:t> </a:t>
            </a:r>
            <a:r>
              <a:rPr lang="he-IL" sz="4000" dirty="0" smtClean="0"/>
              <a:t>בראשית י"א 6-7 "הבה נרדה ונבלה שם שפתם"</a:t>
            </a:r>
          </a:p>
          <a:p>
            <a:r>
              <a:rPr lang="he-IL" sz="4000" dirty="0"/>
              <a:t> </a:t>
            </a:r>
            <a:r>
              <a:rPr lang="he-IL" sz="4000" dirty="0" smtClean="0"/>
              <a:t>ישעיהו ו' 8 : 6 "את מי אשלח ומי ילך לנו"</a:t>
            </a: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1655239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187325"/>
            <a:ext cx="10515600" cy="1692275"/>
          </a:xfrm>
        </p:spPr>
        <p:txBody>
          <a:bodyPr>
            <a:normAutofit fontScale="90000"/>
          </a:bodyPr>
          <a:lstStyle/>
          <a:p>
            <a:pPr algn="ctr"/>
            <a:r>
              <a:rPr lang="he-IL" sz="6000" dirty="0" smtClean="0"/>
              <a:t>ישנם מקומות שבהם ה' מדבר על ה', או פועל באחדות ושיתוף פעולה בתוך מלוא האלוהים.</a:t>
            </a:r>
            <a:endParaRPr lang="he-IL" sz="6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2006600"/>
            <a:ext cx="10871200" cy="4559300"/>
          </a:xfrm>
        </p:spPr>
        <p:txBody>
          <a:bodyPr>
            <a:normAutofit/>
          </a:bodyPr>
          <a:lstStyle/>
          <a:p>
            <a:r>
              <a:rPr lang="he-IL" dirty="0" smtClean="0"/>
              <a:t> </a:t>
            </a:r>
            <a:r>
              <a:rPr lang="he-IL" sz="4000" dirty="0" smtClean="0"/>
              <a:t> בראשית י"ט 24 :19  ה' ממטיר על סדום אש מאת ה'</a:t>
            </a:r>
          </a:p>
          <a:p>
            <a:r>
              <a:rPr lang="he-IL" sz="4000" dirty="0" smtClean="0"/>
              <a:t> הושע א' 2, 7   ה' אומר שהוא יושיע אותם על ידי ה'</a:t>
            </a:r>
          </a:p>
          <a:p>
            <a:r>
              <a:rPr lang="he-IL" sz="4000" dirty="0"/>
              <a:t> </a:t>
            </a:r>
            <a:r>
              <a:rPr lang="he-IL" sz="4000" dirty="0" smtClean="0"/>
              <a:t>זכריה ב' 12-15  ה' מדבר ואומר שה' שלח אותו</a:t>
            </a:r>
          </a:p>
          <a:p>
            <a:r>
              <a:rPr lang="he-IL" sz="4000" dirty="0"/>
              <a:t> </a:t>
            </a:r>
            <a:r>
              <a:rPr lang="he-IL" sz="4000" dirty="0" smtClean="0"/>
              <a:t>תהלים מ"ה 7-8 : 45  הכיסא של מי לעולם ועד?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he-IL" sz="4000" dirty="0" smtClean="0"/>
              <a:t>					 לכן מי משך אותו?</a:t>
            </a:r>
          </a:p>
          <a:p>
            <a:r>
              <a:rPr lang="he-IL" sz="4000" dirty="0" smtClean="0"/>
              <a:t> תהלים ק"י 1 :110  "נאום ה' לאדוני שב לימיני" –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he-IL" sz="4000" dirty="0" smtClean="0"/>
              <a:t>				     מי ישב לימין ה'?</a:t>
            </a: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3532582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6000" dirty="0" smtClean="0"/>
              <a:t>מלוא האלוהים</a:t>
            </a:r>
            <a:endParaRPr lang="he-IL" sz="6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4000" dirty="0" smtClean="0"/>
              <a:t>תהלים קל"ט 6 :139 "פליאה דעת זאת ממני,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he-IL" sz="4000" dirty="0" smtClean="0"/>
              <a:t>					נשגבה לא אוכל לה"</a:t>
            </a:r>
            <a:endParaRPr lang="he-IL" sz="4000" dirty="0"/>
          </a:p>
        </p:txBody>
      </p:sp>
    </p:spTree>
    <p:extLst>
      <p:ext uri="{BB962C8B-B14F-4D97-AF65-F5344CB8AC3E}">
        <p14:creationId xmlns:p14="http://schemas.microsoft.com/office/powerpoint/2010/main" val="224793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225426"/>
            <a:ext cx="10515600" cy="1130300"/>
          </a:xfrm>
        </p:spPr>
        <p:txBody>
          <a:bodyPr>
            <a:normAutofit/>
          </a:bodyPr>
          <a:lstStyle/>
          <a:p>
            <a:pPr algn="ctr"/>
            <a:r>
              <a:rPr lang="he-IL" sz="6000" dirty="0" smtClean="0"/>
              <a:t>ה' אחד</a:t>
            </a:r>
            <a:endParaRPr lang="he-IL" sz="6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495424"/>
            <a:ext cx="10515600" cy="5083175"/>
          </a:xfrm>
        </p:spPr>
        <p:txBody>
          <a:bodyPr/>
          <a:lstStyle/>
          <a:p>
            <a:pPr marL="0" indent="0">
              <a:buNone/>
            </a:pPr>
            <a:r>
              <a:rPr lang="he-IL" dirty="0" smtClean="0"/>
              <a:t> </a:t>
            </a:r>
            <a:r>
              <a:rPr lang="he-IL" sz="5400" dirty="0" smtClean="0"/>
              <a:t>דברים ו' 4  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he-IL" sz="5400" dirty="0" smtClean="0"/>
              <a:t>”</a:t>
            </a:r>
            <a:r>
              <a:rPr lang="he-IL" sz="5400" dirty="0" err="1"/>
              <a:t>שְׁמַ֖ע</a:t>
            </a:r>
            <a:r>
              <a:rPr lang="he-IL" sz="5400" dirty="0"/>
              <a:t> </a:t>
            </a:r>
            <a:r>
              <a:rPr lang="he-IL" sz="5400" dirty="0" err="1"/>
              <a:t>יִשְׂרָאֵ֑ל</a:t>
            </a:r>
            <a:r>
              <a:rPr lang="he-IL" sz="5400" dirty="0"/>
              <a:t> יְהוָ֥ה </a:t>
            </a:r>
            <a:r>
              <a:rPr lang="he-IL" sz="5400" dirty="0" err="1"/>
              <a:t>אֱלֹהֵ֖ינוּ</a:t>
            </a:r>
            <a:r>
              <a:rPr lang="he-IL" sz="5400" dirty="0"/>
              <a:t> יְהוָ֥ה </a:t>
            </a:r>
            <a:r>
              <a:rPr lang="he-IL" sz="5400" dirty="0" smtClean="0"/>
              <a:t>אֶחָֽד“</a:t>
            </a:r>
          </a:p>
          <a:p>
            <a:pPr marL="0" indent="0">
              <a:buNone/>
            </a:pP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he-IL" sz="4400" dirty="0" smtClean="0"/>
              <a:t>האמונה המשיחית לא סותרת את הכתוב כאן,‎</a:t>
            </a:r>
          </a:p>
          <a:p>
            <a:pPr marL="0" indent="0">
              <a:buNone/>
            </a:pPr>
            <a:r>
              <a:rPr lang="he-IL" sz="4400" dirty="0" smtClean="0"/>
              <a:t>אנו לא מאמינים בשלושה אלוהים.</a:t>
            </a:r>
            <a:endParaRPr lang="he-IL" sz="4400" dirty="0"/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54390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22375"/>
          </a:xfrm>
        </p:spPr>
        <p:txBody>
          <a:bodyPr>
            <a:normAutofit fontScale="90000"/>
          </a:bodyPr>
          <a:lstStyle/>
          <a:p>
            <a:pPr algn="ctr"/>
            <a:r>
              <a:rPr lang="he-IL" sz="6000" dirty="0" smtClean="0"/>
              <a:t>דוגמאות המנסות להסביר את אחדות האלוהים</a:t>
            </a:r>
            <a:endParaRPr lang="he-IL" sz="6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790700"/>
            <a:ext cx="10515600" cy="4635499"/>
          </a:xfrm>
        </p:spPr>
        <p:txBody>
          <a:bodyPr/>
          <a:lstStyle/>
          <a:p>
            <a:r>
              <a:rPr lang="he-IL" dirty="0" smtClean="0"/>
              <a:t> </a:t>
            </a:r>
            <a:r>
              <a:rPr lang="he-IL" sz="4000" dirty="0" smtClean="0"/>
              <a:t>אלוהים הוא לא 1+1+1 = 3</a:t>
            </a:r>
          </a:p>
          <a:p>
            <a:pPr marL="0" indent="0">
              <a:buNone/>
            </a:pPr>
            <a:r>
              <a:rPr lang="he-IL" sz="4000" dirty="0" smtClean="0"/>
              <a:t>   אלוהים הוא כן  1*1*1 = אחד</a:t>
            </a:r>
          </a:p>
          <a:p>
            <a:r>
              <a:rPr lang="he-IL" sz="4000" dirty="0" smtClean="0"/>
              <a:t> אלוהים הוא כמו </a:t>
            </a:r>
            <a:r>
              <a:rPr lang="en-US" sz="4000" dirty="0" smtClean="0"/>
              <a:t>H2O </a:t>
            </a:r>
            <a:r>
              <a:rPr lang="he-IL" sz="4000" dirty="0" smtClean="0"/>
              <a:t> - קרח, מים ואד</a:t>
            </a:r>
          </a:p>
          <a:p>
            <a:r>
              <a:rPr lang="he-IL" sz="4000" dirty="0" smtClean="0"/>
              <a:t> ישנם 3 פנים לאלוהים – האב, הבן ורוח הקודש</a:t>
            </a:r>
          </a:p>
          <a:p>
            <a:r>
              <a:rPr lang="he-IL" sz="4000" dirty="0" smtClean="0"/>
              <a:t> כמו שהאדם הוא בשר, נפש ורוח –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he-IL" sz="4000" dirty="0" smtClean="0"/>
              <a:t> כך גם אלוהים הוא אב, בן ורוח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11485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187325"/>
            <a:ext cx="10515600" cy="1019175"/>
          </a:xfrm>
        </p:spPr>
        <p:txBody>
          <a:bodyPr>
            <a:normAutofit/>
          </a:bodyPr>
          <a:lstStyle/>
          <a:p>
            <a:pPr algn="ctr"/>
            <a:r>
              <a:rPr lang="he-IL" sz="6000" dirty="0" smtClean="0"/>
              <a:t>אחדות האלוהים</a:t>
            </a:r>
            <a:endParaRPr lang="he-IL" sz="6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206500"/>
            <a:ext cx="10871200" cy="5410200"/>
          </a:xfrm>
        </p:spPr>
        <p:txBody>
          <a:bodyPr/>
          <a:lstStyle/>
          <a:p>
            <a:r>
              <a:rPr lang="he-IL" dirty="0" smtClean="0"/>
              <a:t> </a:t>
            </a:r>
            <a:r>
              <a:rPr lang="he-IL" sz="4800" dirty="0" smtClean="0"/>
              <a:t>הראשונה </a:t>
            </a:r>
            <a:r>
              <a:rPr lang="he-IL" sz="4800" dirty="0" err="1" smtClean="0"/>
              <a:t>לפטרוס</a:t>
            </a:r>
            <a:r>
              <a:rPr lang="he-IL" sz="4800" dirty="0" smtClean="0"/>
              <a:t> ג' 15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01109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187325"/>
            <a:ext cx="10515600" cy="1019175"/>
          </a:xfrm>
        </p:spPr>
        <p:txBody>
          <a:bodyPr>
            <a:normAutofit/>
          </a:bodyPr>
          <a:lstStyle/>
          <a:p>
            <a:pPr algn="ctr"/>
            <a:r>
              <a:rPr lang="he-IL" sz="6000" dirty="0" smtClean="0"/>
              <a:t>אחדות האלוהים</a:t>
            </a:r>
            <a:endParaRPr lang="he-IL" sz="6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206500"/>
            <a:ext cx="108712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4000" dirty="0" smtClean="0"/>
              <a:t>אלו שאוחזים בתורות שקר  נופלים באחד משלושת הדברים הבאים:</a:t>
            </a:r>
          </a:p>
          <a:p>
            <a:pPr marL="742950" indent="-742950">
              <a:buAutoNum type="arabicPeriod"/>
            </a:pPr>
            <a:r>
              <a:rPr lang="he-IL" sz="4000" dirty="0" smtClean="0"/>
              <a:t>ישוע הוא לא אלוהים</a:t>
            </a:r>
          </a:p>
          <a:p>
            <a:pPr marL="742950" indent="-742950">
              <a:buAutoNum type="arabicPeriod"/>
            </a:pPr>
            <a:r>
              <a:rPr lang="he-IL" sz="4000" dirty="0" smtClean="0"/>
              <a:t>ישוע הוא היה אדם מלא</a:t>
            </a:r>
          </a:p>
          <a:p>
            <a:pPr marL="742950" indent="-742950">
              <a:buAutoNum type="arabicPeriod"/>
            </a:pPr>
            <a:r>
              <a:rPr lang="he-IL" sz="4000" dirty="0" smtClean="0"/>
              <a:t>כדי להיוושע צריך לעשות משהו – כלומר מה שישוע עשה, לא מספק, צריך לעשות עוד משהו</a:t>
            </a:r>
            <a:endParaRPr lang="he-IL" sz="4000" dirty="0"/>
          </a:p>
        </p:txBody>
      </p:sp>
    </p:spTree>
    <p:extLst>
      <p:ext uri="{BB962C8B-B14F-4D97-AF65-F5344CB8AC3E}">
        <p14:creationId xmlns:p14="http://schemas.microsoft.com/office/powerpoint/2010/main" val="269501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955675"/>
          </a:xfrm>
        </p:spPr>
        <p:txBody>
          <a:bodyPr>
            <a:normAutofit/>
          </a:bodyPr>
          <a:lstStyle/>
          <a:p>
            <a:pPr algn="ctr"/>
            <a:r>
              <a:rPr lang="he-IL" sz="6000" dirty="0" smtClean="0"/>
              <a:t>שמות ה'</a:t>
            </a:r>
            <a:endParaRPr lang="he-IL" sz="6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092200"/>
            <a:ext cx="10515600" cy="5588000"/>
          </a:xfrm>
        </p:spPr>
        <p:txBody>
          <a:bodyPr>
            <a:normAutofit/>
          </a:bodyPr>
          <a:lstStyle/>
          <a:p>
            <a:pPr algn="r"/>
            <a:r>
              <a:rPr lang="he-IL" sz="5400" dirty="0" smtClean="0"/>
              <a:t> </a:t>
            </a:r>
            <a:r>
              <a:rPr lang="he-IL" sz="6000" dirty="0" smtClean="0"/>
              <a:t> א</a:t>
            </a:r>
            <a:r>
              <a:rPr lang="he-IL" sz="1800" dirty="0" smtClean="0"/>
              <a:t> </a:t>
            </a:r>
            <a:r>
              <a:rPr lang="he-IL" sz="6000" dirty="0" smtClean="0"/>
              <a:t>ל</a:t>
            </a:r>
            <a:r>
              <a:rPr lang="he-IL" sz="1800" dirty="0" smtClean="0"/>
              <a:t> </a:t>
            </a:r>
            <a:r>
              <a:rPr lang="he-IL" sz="6000" dirty="0" smtClean="0"/>
              <a:t>ו</a:t>
            </a:r>
            <a:r>
              <a:rPr lang="he-IL" sz="1800" dirty="0" smtClean="0"/>
              <a:t> </a:t>
            </a:r>
            <a:r>
              <a:rPr lang="he-IL" sz="6000" dirty="0" smtClean="0"/>
              <a:t>ה</a:t>
            </a:r>
            <a:r>
              <a:rPr lang="he-IL" sz="1800" dirty="0" smtClean="0"/>
              <a:t> </a:t>
            </a:r>
            <a:r>
              <a:rPr lang="he-IL" sz="6000" dirty="0" smtClean="0"/>
              <a:t>י</a:t>
            </a:r>
            <a:r>
              <a:rPr lang="he-IL" sz="1800" dirty="0" smtClean="0"/>
              <a:t> </a:t>
            </a:r>
            <a:r>
              <a:rPr lang="he-IL" sz="6000" dirty="0" smtClean="0"/>
              <a:t>ם</a:t>
            </a:r>
            <a:r>
              <a:rPr lang="he-IL" sz="800" dirty="0" smtClean="0"/>
              <a:t> </a:t>
            </a:r>
          </a:p>
          <a:p>
            <a:pPr marL="0" indent="0" algn="r">
              <a:buNone/>
            </a:pPr>
            <a:r>
              <a:rPr lang="he-IL" sz="800" dirty="0"/>
              <a:t>	</a:t>
            </a:r>
            <a:r>
              <a:rPr lang="he-IL" sz="800" dirty="0" smtClean="0"/>
              <a:t>				</a:t>
            </a:r>
            <a:endParaRPr lang="he-IL" sz="5400" dirty="0"/>
          </a:p>
        </p:txBody>
      </p:sp>
    </p:spTree>
    <p:extLst>
      <p:ext uri="{BB962C8B-B14F-4D97-AF65-F5344CB8AC3E}">
        <p14:creationId xmlns:p14="http://schemas.microsoft.com/office/powerpoint/2010/main" val="125614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955675"/>
          </a:xfrm>
        </p:spPr>
        <p:txBody>
          <a:bodyPr>
            <a:normAutofit/>
          </a:bodyPr>
          <a:lstStyle/>
          <a:p>
            <a:pPr algn="ctr"/>
            <a:r>
              <a:rPr lang="he-IL" sz="6000" dirty="0" smtClean="0"/>
              <a:t>שמות ה'</a:t>
            </a:r>
            <a:endParaRPr lang="he-IL" sz="6000" dirty="0"/>
          </a:p>
        </p:txBody>
      </p:sp>
      <p:sp>
        <p:nvSpPr>
          <p:cNvPr id="4" name="מלבן מעוגל 3"/>
          <p:cNvSpPr/>
          <p:nvPr/>
        </p:nvSpPr>
        <p:spPr>
          <a:xfrm>
            <a:off x="8115300" y="1257300"/>
            <a:ext cx="876300" cy="635000"/>
          </a:xfrm>
          <a:prstGeom prst="roundRect">
            <a:avLst/>
          </a:prstGeom>
          <a:solidFill>
            <a:srgbClr val="79DC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749300" y="1092200"/>
            <a:ext cx="10604500" cy="5588000"/>
          </a:xfrm>
        </p:spPr>
        <p:txBody>
          <a:bodyPr>
            <a:normAutofit/>
          </a:bodyPr>
          <a:lstStyle/>
          <a:p>
            <a:pPr algn="r"/>
            <a:r>
              <a:rPr lang="he-IL" sz="5400" dirty="0" smtClean="0"/>
              <a:t> </a:t>
            </a:r>
            <a:r>
              <a:rPr lang="he-IL" sz="6000" dirty="0" smtClean="0"/>
              <a:t> א</a:t>
            </a:r>
            <a:r>
              <a:rPr lang="he-IL" sz="1800" dirty="0" smtClean="0"/>
              <a:t> </a:t>
            </a:r>
            <a:r>
              <a:rPr lang="he-IL" sz="6000" dirty="0" smtClean="0"/>
              <a:t>ל</a:t>
            </a:r>
            <a:r>
              <a:rPr lang="he-IL" sz="1800" dirty="0" smtClean="0"/>
              <a:t> </a:t>
            </a:r>
            <a:r>
              <a:rPr lang="he-IL" sz="6000" dirty="0" smtClean="0"/>
              <a:t>ו</a:t>
            </a:r>
            <a:r>
              <a:rPr lang="he-IL" sz="1800" dirty="0" smtClean="0"/>
              <a:t> </a:t>
            </a:r>
            <a:r>
              <a:rPr lang="he-IL" sz="6000" dirty="0" smtClean="0"/>
              <a:t>ה</a:t>
            </a:r>
            <a:r>
              <a:rPr lang="he-IL" sz="1800" dirty="0" smtClean="0"/>
              <a:t> </a:t>
            </a:r>
            <a:r>
              <a:rPr lang="he-IL" sz="6000" dirty="0" smtClean="0"/>
              <a:t>י</a:t>
            </a:r>
            <a:r>
              <a:rPr lang="he-IL" sz="1800" dirty="0" smtClean="0"/>
              <a:t> </a:t>
            </a:r>
            <a:r>
              <a:rPr lang="he-IL" sz="6000" dirty="0" smtClean="0"/>
              <a:t>ם</a:t>
            </a:r>
            <a:r>
              <a:rPr lang="he-IL" sz="800" dirty="0" smtClean="0"/>
              <a:t> </a:t>
            </a:r>
          </a:p>
          <a:p>
            <a:pPr marL="0" indent="0" algn="r">
              <a:buNone/>
            </a:pPr>
            <a:r>
              <a:rPr lang="he-IL" sz="800" dirty="0"/>
              <a:t>	</a:t>
            </a:r>
            <a:r>
              <a:rPr lang="he-IL" sz="800" dirty="0" smtClean="0"/>
              <a:t>				</a:t>
            </a:r>
            <a:r>
              <a:rPr lang="he-IL" sz="5400" dirty="0" smtClean="0"/>
              <a:t>   מציין רבים</a:t>
            </a:r>
          </a:p>
          <a:p>
            <a:pPr marL="0" indent="0" algn="r">
              <a:buNone/>
            </a:pPr>
            <a:r>
              <a:rPr lang="he-IL" sz="5400" dirty="0" smtClean="0"/>
              <a:t>	חבר – חברים</a:t>
            </a:r>
          </a:p>
          <a:p>
            <a:pPr marL="0" indent="0" algn="r">
              <a:buNone/>
            </a:pPr>
            <a:r>
              <a:rPr lang="he-IL" sz="5400" dirty="0"/>
              <a:t>	</a:t>
            </a:r>
            <a:r>
              <a:rPr lang="he-IL" sz="5400" dirty="0" smtClean="0"/>
              <a:t>אליל – אלילים</a:t>
            </a:r>
          </a:p>
          <a:p>
            <a:pPr marL="0" indent="0" algn="r">
              <a:buNone/>
            </a:pPr>
            <a:r>
              <a:rPr lang="he-IL" sz="5400" dirty="0"/>
              <a:t>	</a:t>
            </a:r>
            <a:r>
              <a:rPr lang="he-IL" sz="5400" dirty="0" smtClean="0"/>
              <a:t>אלוה – אלוהים</a:t>
            </a:r>
          </a:p>
          <a:p>
            <a:pPr marL="0" indent="0" algn="r">
              <a:buNone/>
            </a:pPr>
            <a:r>
              <a:rPr lang="he-IL" sz="5400" dirty="0"/>
              <a:t>	</a:t>
            </a:r>
            <a:r>
              <a:rPr lang="he-IL" sz="4800" dirty="0" smtClean="0"/>
              <a:t>ישעיהו מ"ד 8 :48 "היש אלוה מבלעדי"</a:t>
            </a:r>
          </a:p>
          <a:p>
            <a:pPr marL="0" indent="0" algn="r">
              <a:buNone/>
            </a:pPr>
            <a:endParaRPr lang="he-IL" sz="5400" dirty="0" smtClean="0"/>
          </a:p>
          <a:p>
            <a:endParaRPr lang="he-IL" sz="5400" dirty="0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0287" y="1581871"/>
            <a:ext cx="2085013" cy="95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832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955675"/>
          </a:xfrm>
        </p:spPr>
        <p:txBody>
          <a:bodyPr>
            <a:normAutofit/>
          </a:bodyPr>
          <a:lstStyle/>
          <a:p>
            <a:pPr algn="ctr"/>
            <a:r>
              <a:rPr lang="he-IL" sz="6000" dirty="0" smtClean="0"/>
              <a:t>שמות ה'</a:t>
            </a:r>
            <a:endParaRPr lang="he-IL" sz="6000" dirty="0"/>
          </a:p>
        </p:txBody>
      </p:sp>
      <p:sp>
        <p:nvSpPr>
          <p:cNvPr id="4" name="מלבן מעוגל 3"/>
          <p:cNvSpPr/>
          <p:nvPr/>
        </p:nvSpPr>
        <p:spPr>
          <a:xfrm>
            <a:off x="8115300" y="1257300"/>
            <a:ext cx="876300" cy="635000"/>
          </a:xfrm>
          <a:prstGeom prst="roundRect">
            <a:avLst/>
          </a:prstGeom>
          <a:solidFill>
            <a:srgbClr val="79DC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723900" y="1092200"/>
            <a:ext cx="10769600" cy="5588000"/>
          </a:xfrm>
        </p:spPr>
        <p:txBody>
          <a:bodyPr>
            <a:normAutofit/>
          </a:bodyPr>
          <a:lstStyle/>
          <a:p>
            <a:pPr algn="r"/>
            <a:r>
              <a:rPr lang="he-IL" sz="5800" dirty="0" smtClean="0"/>
              <a:t> </a:t>
            </a:r>
            <a:r>
              <a:rPr lang="he-IL" sz="6500" dirty="0" smtClean="0"/>
              <a:t> אלוה</a:t>
            </a:r>
            <a:r>
              <a:rPr lang="he-IL" sz="1900" dirty="0" smtClean="0"/>
              <a:t> </a:t>
            </a:r>
            <a:r>
              <a:rPr lang="he-IL" sz="6500" dirty="0" smtClean="0"/>
              <a:t>י</a:t>
            </a:r>
            <a:r>
              <a:rPr lang="he-IL" sz="1900" dirty="0" smtClean="0"/>
              <a:t> </a:t>
            </a:r>
            <a:r>
              <a:rPr lang="he-IL" sz="6500" dirty="0" smtClean="0"/>
              <a:t>ם</a:t>
            </a:r>
            <a:r>
              <a:rPr lang="he-IL" sz="900" dirty="0" smtClean="0"/>
              <a:t> 		</a:t>
            </a:r>
            <a:r>
              <a:rPr lang="he-IL" sz="4000" dirty="0" smtClean="0"/>
              <a:t>מציין רבים</a:t>
            </a:r>
          </a:p>
          <a:p>
            <a:pPr marL="0" indent="0" algn="r">
              <a:buNone/>
            </a:pPr>
            <a:r>
              <a:rPr lang="he-IL" sz="4000" dirty="0" smtClean="0"/>
              <a:t>	חבר – חברים</a:t>
            </a:r>
          </a:p>
          <a:p>
            <a:pPr marL="0" indent="0" algn="r">
              <a:buNone/>
            </a:pPr>
            <a:r>
              <a:rPr lang="he-IL" sz="4000" dirty="0" smtClean="0"/>
              <a:t>	אליל – אלילים</a:t>
            </a:r>
          </a:p>
          <a:p>
            <a:pPr marL="0" indent="0" algn="r">
              <a:buNone/>
            </a:pPr>
            <a:r>
              <a:rPr lang="he-IL" sz="4000" dirty="0" smtClean="0"/>
              <a:t>	אלוה – אלוהים</a:t>
            </a:r>
          </a:p>
          <a:p>
            <a:pPr marL="0" indent="0" algn="r">
              <a:buNone/>
            </a:pPr>
            <a:r>
              <a:rPr lang="he-IL" sz="4400" dirty="0" smtClean="0"/>
              <a:t>   בראשית א' 25 "ויעש אלוהים את חיית הארץ"</a:t>
            </a:r>
          </a:p>
          <a:p>
            <a:pPr marL="0" indent="0" algn="r">
              <a:buNone/>
            </a:pPr>
            <a:r>
              <a:rPr lang="he-IL" sz="4400" dirty="0" smtClean="0"/>
              <a:t>   שמות כ' 3 :20 "לא יהיה לך אלוהים אחרים.."</a:t>
            </a:r>
          </a:p>
          <a:p>
            <a:pPr marL="0" indent="0" algn="r">
              <a:buNone/>
            </a:pPr>
            <a:r>
              <a:rPr lang="he-IL" sz="4400" dirty="0" smtClean="0"/>
              <a:t>   שופטים י' 13 :10 "ותעבדו אלוהים אחרים"</a:t>
            </a:r>
            <a:endParaRPr lang="he-IL" sz="3200" dirty="0" smtClean="0"/>
          </a:p>
          <a:p>
            <a:pPr marL="0" indent="0" algn="r">
              <a:buNone/>
            </a:pPr>
            <a:endParaRPr lang="he-IL" sz="5400" dirty="0" smtClean="0"/>
          </a:p>
          <a:p>
            <a:endParaRPr lang="he-IL" sz="5400" dirty="0"/>
          </a:p>
        </p:txBody>
      </p:sp>
      <p:cxnSp>
        <p:nvCxnSpPr>
          <p:cNvPr id="7" name="מחבר חץ ישר 6"/>
          <p:cNvCxnSpPr/>
          <p:nvPr/>
        </p:nvCxnSpPr>
        <p:spPr>
          <a:xfrm flipH="1">
            <a:off x="6807200" y="1574800"/>
            <a:ext cx="130810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1345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955675"/>
          </a:xfrm>
        </p:spPr>
        <p:txBody>
          <a:bodyPr>
            <a:normAutofit/>
          </a:bodyPr>
          <a:lstStyle/>
          <a:p>
            <a:pPr algn="ctr"/>
            <a:r>
              <a:rPr lang="he-IL" sz="6000" dirty="0" smtClean="0"/>
              <a:t>שמות ה'</a:t>
            </a:r>
            <a:endParaRPr lang="he-IL" sz="6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092200"/>
            <a:ext cx="10515600" cy="5588000"/>
          </a:xfrm>
        </p:spPr>
        <p:txBody>
          <a:bodyPr>
            <a:normAutofit/>
          </a:bodyPr>
          <a:lstStyle/>
          <a:p>
            <a:pPr algn="r"/>
            <a:r>
              <a:rPr lang="he-IL" sz="6000" dirty="0" smtClean="0"/>
              <a:t> אֲ</a:t>
            </a:r>
            <a:r>
              <a:rPr lang="he-IL" sz="1600" dirty="0" smtClean="0"/>
              <a:t> </a:t>
            </a:r>
            <a:r>
              <a:rPr lang="he-IL" sz="6000" dirty="0" smtClean="0"/>
              <a:t>דֹ</a:t>
            </a:r>
            <a:r>
              <a:rPr lang="he-IL" sz="1600" dirty="0" smtClean="0"/>
              <a:t> </a:t>
            </a:r>
            <a:r>
              <a:rPr lang="he-IL" sz="6000" dirty="0" smtClean="0"/>
              <a:t>נָ</a:t>
            </a:r>
            <a:r>
              <a:rPr lang="he-IL" sz="1600" dirty="0"/>
              <a:t> </a:t>
            </a:r>
            <a:r>
              <a:rPr lang="he-IL" sz="6000" dirty="0" smtClean="0"/>
              <a:t>י</a:t>
            </a:r>
          </a:p>
          <a:p>
            <a:pPr marL="0" indent="0" algn="r">
              <a:buNone/>
            </a:pPr>
            <a:r>
              <a:rPr lang="he-IL" sz="800" dirty="0"/>
              <a:t>	</a:t>
            </a:r>
            <a:r>
              <a:rPr lang="he-IL" sz="800" dirty="0" smtClean="0"/>
              <a:t>				</a:t>
            </a:r>
            <a:endParaRPr lang="he-IL" sz="5400" dirty="0"/>
          </a:p>
        </p:txBody>
      </p:sp>
    </p:spTree>
    <p:extLst>
      <p:ext uri="{BB962C8B-B14F-4D97-AF65-F5344CB8AC3E}">
        <p14:creationId xmlns:p14="http://schemas.microsoft.com/office/powerpoint/2010/main" val="240230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1467</TotalTime>
  <Words>440</Words>
  <Application>Microsoft Office PowerPoint</Application>
  <PresentationFormat>מסך רחב</PresentationFormat>
  <Paragraphs>80</Paragraphs>
  <Slides>17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ערכת נושא Office</vt:lpstr>
      <vt:lpstr>אחדות האלוהים</vt:lpstr>
      <vt:lpstr>ה' אחד</vt:lpstr>
      <vt:lpstr>דוגמאות המנסות להסביר את אחדות האלוהים</vt:lpstr>
      <vt:lpstr>אחדות האלוהים</vt:lpstr>
      <vt:lpstr>אחדות האלוהים</vt:lpstr>
      <vt:lpstr>שמות ה'</vt:lpstr>
      <vt:lpstr>שמות ה'</vt:lpstr>
      <vt:lpstr>שמות ה'</vt:lpstr>
      <vt:lpstr>שמות ה'</vt:lpstr>
      <vt:lpstr>שמות ה'</vt:lpstr>
      <vt:lpstr>שמות ה'</vt:lpstr>
      <vt:lpstr>אחדות האלוהים</vt:lpstr>
      <vt:lpstr>מקומות שדבר ה' מדבר על ה' בלשון רבים</vt:lpstr>
      <vt:lpstr>אחדות האלוהים</vt:lpstr>
      <vt:lpstr>אחדות האלוהים</vt:lpstr>
      <vt:lpstr>ישנם מקומות שבהם ה' מדבר על ה', או פועל באחדות ושיתוף פעולה בתוך מלוא האלוהים.</vt:lpstr>
      <vt:lpstr>מלוא האלוהים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אחדות האלוהים</dc:title>
  <dc:creator>יוסי עובדיה</dc:creator>
  <cp:lastModifiedBy>יוסי עובדיה</cp:lastModifiedBy>
  <cp:revision>33</cp:revision>
  <cp:lastPrinted>2017-12-06T15:04:36Z</cp:lastPrinted>
  <dcterms:created xsi:type="dcterms:W3CDTF">2017-12-06T09:56:02Z</dcterms:created>
  <dcterms:modified xsi:type="dcterms:W3CDTF">2017-12-07T10:23:14Z</dcterms:modified>
</cp:coreProperties>
</file>