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5"/>
  </p:handoutMasterIdLst>
  <p:sldIdLst>
    <p:sldId id="256" r:id="rId2"/>
    <p:sldId id="277" r:id="rId3"/>
    <p:sldId id="259" r:id="rId4"/>
    <p:sldId id="314" r:id="rId5"/>
    <p:sldId id="315" r:id="rId6"/>
    <p:sldId id="300"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2" r:id="rId23"/>
    <p:sldId id="333" r:id="rId2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FFFF"/>
    <a:srgbClr val="FFFFFF"/>
    <a:srgbClr val="79D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71" autoAdjust="0"/>
    <p:restoredTop sz="94444" autoAdjust="0"/>
  </p:normalViewPr>
  <p:slideViewPr>
    <p:cSldViewPr snapToGrid="0">
      <p:cViewPr varScale="1">
        <p:scale>
          <a:sx n="70" d="100"/>
          <a:sy n="70" d="100"/>
        </p:scale>
        <p:origin x="738"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70E17656-EB3A-4AD7-968A-A18230BA91A4}" type="datetimeFigureOut">
              <a:rPr lang="he-IL" smtClean="0"/>
              <a:t>כ"ז/אדר/תשע"ח</a:t>
            </a:fld>
            <a:endParaRPr lang="he-IL"/>
          </a:p>
        </p:txBody>
      </p:sp>
      <p:sp>
        <p:nvSpPr>
          <p:cNvPr id="4" name="מציין מיקום של כותרת תחתונה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00FD0339-C486-4BBD-B396-69D8B829E1E9}" type="slidenum">
              <a:rPr lang="he-IL" smtClean="0"/>
              <a:t>‹#›</a:t>
            </a:fld>
            <a:endParaRPr lang="he-IL"/>
          </a:p>
        </p:txBody>
      </p:sp>
    </p:spTree>
    <p:extLst>
      <p:ext uri="{BB962C8B-B14F-4D97-AF65-F5344CB8AC3E}">
        <p14:creationId xmlns:p14="http://schemas.microsoft.com/office/powerpoint/2010/main" val="1314353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4846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68349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4546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52521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28371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06616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97056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24968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33657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23861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כ"ז/אדר/תשע"ח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99097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F1F04-BCA7-4CF3-AFEE-65949A916468}" type="datetimeFigureOut">
              <a:rPr lang="he-IL" smtClean="0"/>
              <a:t>כ"ז/אדר/תשע"ח</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165EA0-8D4D-4E9E-BA11-962E50649FAE}" type="slidenum">
              <a:rPr lang="he-IL" smtClean="0"/>
              <a:t>‹#›</a:t>
            </a:fld>
            <a:endParaRPr lang="he-IL"/>
          </a:p>
        </p:txBody>
      </p:sp>
    </p:spTree>
    <p:extLst>
      <p:ext uri="{BB962C8B-B14F-4D97-AF65-F5344CB8AC3E}">
        <p14:creationId xmlns:p14="http://schemas.microsoft.com/office/powerpoint/2010/main" val="232984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1557337"/>
          </a:xfrm>
        </p:spPr>
        <p:txBody>
          <a:bodyPr/>
          <a:lstStyle/>
          <a:p>
            <a:r>
              <a:rPr lang="he-IL" dirty="0" smtClean="0"/>
              <a:t>אחדות האלוהים</a:t>
            </a:r>
            <a:endParaRPr lang="he-IL" dirty="0"/>
          </a:p>
        </p:txBody>
      </p:sp>
      <p:sp>
        <p:nvSpPr>
          <p:cNvPr id="3" name="כותרת משנה 2"/>
          <p:cNvSpPr>
            <a:spLocks noGrp="1"/>
          </p:cNvSpPr>
          <p:nvPr>
            <p:ph type="subTitle" idx="1"/>
          </p:nvPr>
        </p:nvSpPr>
        <p:spPr/>
        <p:txBody>
          <a:bodyPr>
            <a:normAutofit/>
          </a:bodyPr>
          <a:lstStyle/>
          <a:p>
            <a:r>
              <a:rPr lang="he-IL" sz="6000" dirty="0" smtClean="0"/>
              <a:t>מלוא האלוהים</a:t>
            </a:r>
            <a:endParaRPr lang="he-IL" sz="6000" dirty="0"/>
          </a:p>
        </p:txBody>
      </p:sp>
    </p:spTree>
    <p:extLst>
      <p:ext uri="{BB962C8B-B14F-4D97-AF65-F5344CB8AC3E}">
        <p14:creationId xmlns:p14="http://schemas.microsoft.com/office/powerpoint/2010/main" val="414387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6000" dirty="0" smtClean="0"/>
              <a:t>האם </a:t>
            </a:r>
            <a:r>
              <a:rPr lang="he-IL" sz="6000" dirty="0" err="1" smtClean="0"/>
              <a:t>התנך</a:t>
            </a:r>
            <a:r>
              <a:rPr lang="he-IL" sz="6000" dirty="0" smtClean="0"/>
              <a:t> </a:t>
            </a:r>
            <a:r>
              <a:rPr lang="he-IL" sz="6000" dirty="0" err="1" smtClean="0"/>
              <a:t>והב"ח</a:t>
            </a:r>
            <a:r>
              <a:rPr lang="he-IL" sz="6000" dirty="0" smtClean="0"/>
              <a:t> מכנים את המשיח אלוהים</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pPr lvl="0"/>
            <a:r>
              <a:rPr lang="he-IL" sz="3600" dirty="0"/>
              <a:t>יוחנן א' 1 "בראשית היה הדבר...ואלוהים היה הדבר</a:t>
            </a:r>
            <a:r>
              <a:rPr lang="he-IL" sz="3600" dirty="0" smtClean="0"/>
              <a:t>"</a:t>
            </a:r>
          </a:p>
          <a:p>
            <a:pPr lvl="0"/>
            <a:r>
              <a:rPr lang="he-IL" sz="3600" dirty="0" smtClean="0"/>
              <a:t>יוחנן </a:t>
            </a:r>
            <a:r>
              <a:rPr lang="he-IL" sz="3600" dirty="0"/>
              <a:t>א' 14 "והדבר נהיה בשר וישכון בתוכנו</a:t>
            </a:r>
            <a:r>
              <a:rPr lang="he-IL" sz="3600" dirty="0" smtClean="0"/>
              <a:t>"</a:t>
            </a:r>
          </a:p>
          <a:p>
            <a:pPr marL="0" lvl="0" indent="0">
              <a:buNone/>
            </a:pPr>
            <a:r>
              <a:rPr lang="he-IL" sz="3600" dirty="0" smtClean="0"/>
              <a:t>  מיהו </a:t>
            </a:r>
            <a:r>
              <a:rPr lang="he-IL" sz="3600" dirty="0"/>
              <a:t>הדבר?</a:t>
            </a:r>
            <a:endParaRPr lang="en-US" sz="3600" dirty="0"/>
          </a:p>
          <a:p>
            <a:pPr lvl="0"/>
            <a:r>
              <a:rPr lang="he-IL" sz="3600" dirty="0"/>
              <a:t>יוחנן כ' 28 "השיב </a:t>
            </a:r>
            <a:r>
              <a:rPr lang="he-IL" sz="3600" dirty="0" err="1"/>
              <a:t>תאמא</a:t>
            </a:r>
            <a:r>
              <a:rPr lang="he-IL" sz="3600" dirty="0"/>
              <a:t> ואמר לו "אדוני ואלוהי</a:t>
            </a:r>
            <a:r>
              <a:rPr lang="he-IL" sz="3600" dirty="0" smtClean="0"/>
              <a:t>""</a:t>
            </a:r>
          </a:p>
          <a:p>
            <a:pPr marL="0" lvl="0" indent="0">
              <a:buNone/>
            </a:pPr>
            <a:r>
              <a:rPr lang="he-IL" sz="3600" dirty="0" smtClean="0"/>
              <a:t>  איך </a:t>
            </a:r>
            <a:r>
              <a:rPr lang="he-IL" sz="3600" dirty="0" err="1"/>
              <a:t>תאמא</a:t>
            </a:r>
            <a:r>
              <a:rPr lang="he-IL" sz="3600" dirty="0"/>
              <a:t> קרא לישוע?</a:t>
            </a:r>
            <a:endParaRPr lang="en-US" sz="3600" dirty="0"/>
          </a:p>
          <a:p>
            <a:pPr lvl="0"/>
            <a:r>
              <a:rPr lang="he-IL" sz="3600" dirty="0"/>
              <a:t>רומים ט' 5 "המשיח שהוא מעל כל, אל מבורך לעולמים</a:t>
            </a:r>
            <a:r>
              <a:rPr lang="he-IL" sz="3600" dirty="0" smtClean="0"/>
              <a:t>"</a:t>
            </a:r>
          </a:p>
          <a:p>
            <a:pPr marL="0" lvl="0" indent="0">
              <a:buNone/>
            </a:pPr>
            <a:r>
              <a:rPr lang="he-IL" sz="3600" dirty="0" smtClean="0"/>
              <a:t>  מי </a:t>
            </a:r>
            <a:r>
              <a:rPr lang="he-IL" sz="3600" dirty="0"/>
              <a:t>הוא אל מבורך לעולמים</a:t>
            </a:r>
            <a:r>
              <a:rPr lang="he-IL" sz="3600" dirty="0" smtClean="0"/>
              <a:t>?</a:t>
            </a:r>
            <a:endParaRPr lang="en-US" sz="3600" dirty="0"/>
          </a:p>
        </p:txBody>
      </p:sp>
    </p:spTree>
    <p:extLst>
      <p:ext uri="{BB962C8B-B14F-4D97-AF65-F5344CB8AC3E}">
        <p14:creationId xmlns:p14="http://schemas.microsoft.com/office/powerpoint/2010/main" val="38127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fontScale="90000"/>
          </a:bodyPr>
          <a:lstStyle/>
          <a:p>
            <a:pPr algn="ctr"/>
            <a:r>
              <a:rPr lang="he-IL" sz="6000" dirty="0" smtClean="0"/>
              <a:t>האם </a:t>
            </a:r>
            <a:r>
              <a:rPr lang="he-IL" sz="6000" dirty="0" err="1" smtClean="0"/>
              <a:t>התנך</a:t>
            </a:r>
            <a:r>
              <a:rPr lang="he-IL" sz="6000" dirty="0" smtClean="0"/>
              <a:t> </a:t>
            </a:r>
            <a:r>
              <a:rPr lang="he-IL" sz="6000" dirty="0" err="1" smtClean="0"/>
              <a:t>והב"ח</a:t>
            </a:r>
            <a:r>
              <a:rPr lang="he-IL" sz="6000" dirty="0" smtClean="0"/>
              <a:t> מכנים את המשיח אלוהים</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fontScale="92500" lnSpcReduction="20000"/>
          </a:bodyPr>
          <a:lstStyle/>
          <a:p>
            <a:pPr lvl="0"/>
            <a:r>
              <a:rPr lang="he-IL" sz="3600" dirty="0" err="1"/>
              <a:t>קולוסים</a:t>
            </a:r>
            <a:r>
              <a:rPr lang="he-IL" sz="3600" dirty="0"/>
              <a:t> א' 16,19-20, ב' 9 "כי בו נברא כל אשר בשמים ובארץ...כי כן היה רצון לשכן בו את כל המלוא" </a:t>
            </a:r>
            <a:br>
              <a:rPr lang="he-IL" sz="3600" dirty="0"/>
            </a:br>
            <a:r>
              <a:rPr lang="he-IL" sz="3600" dirty="0"/>
              <a:t>"הן במשיח, בגופו שוכן כל מלוא האלוהות</a:t>
            </a:r>
            <a:r>
              <a:rPr lang="he-IL" sz="3600" dirty="0" smtClean="0"/>
              <a:t>"</a:t>
            </a:r>
          </a:p>
          <a:p>
            <a:pPr marL="0" lvl="0" indent="0">
              <a:buNone/>
            </a:pPr>
            <a:r>
              <a:rPr lang="he-IL" sz="3600" dirty="0" smtClean="0"/>
              <a:t>  במי </a:t>
            </a:r>
            <a:r>
              <a:rPr lang="he-IL" sz="3600" dirty="0"/>
              <a:t>נברא </a:t>
            </a:r>
            <a:r>
              <a:rPr lang="he-IL" sz="3600" dirty="0" err="1"/>
              <a:t>הכל</a:t>
            </a:r>
            <a:r>
              <a:rPr lang="he-IL" sz="3600" dirty="0" smtClean="0"/>
              <a:t>?</a:t>
            </a:r>
          </a:p>
          <a:p>
            <a:pPr marL="0" lvl="0" indent="0">
              <a:buNone/>
            </a:pPr>
            <a:r>
              <a:rPr lang="he-IL" sz="3600" dirty="0" smtClean="0"/>
              <a:t>  במי </a:t>
            </a:r>
            <a:r>
              <a:rPr lang="he-IL" sz="3600" dirty="0"/>
              <a:t>שוכן כל מלוא האלוהות?</a:t>
            </a:r>
            <a:endParaRPr lang="en-US" sz="3600" dirty="0"/>
          </a:p>
          <a:p>
            <a:pPr lvl="0"/>
            <a:r>
              <a:rPr lang="he-IL" sz="3600" dirty="0"/>
              <a:t>טיטוס ב' 13 "</a:t>
            </a:r>
            <a:r>
              <a:rPr lang="he-IL" sz="3600" dirty="0" err="1"/>
              <a:t>בציפיה</a:t>
            </a:r>
            <a:r>
              <a:rPr lang="he-IL" sz="3600" dirty="0"/>
              <a:t> למימוש התקווה </a:t>
            </a:r>
            <a:r>
              <a:rPr lang="he-IL" sz="3600" dirty="0" err="1"/>
              <a:t>המבורכה</a:t>
            </a:r>
            <a:r>
              <a:rPr lang="he-IL" sz="3600" dirty="0"/>
              <a:t> ולהופעת הדר אלוהינו הגדול ומושיענו ישוע המשיח</a:t>
            </a:r>
            <a:r>
              <a:rPr lang="he-IL" sz="3600" dirty="0" smtClean="0"/>
              <a:t>"</a:t>
            </a:r>
          </a:p>
          <a:p>
            <a:pPr marL="0" lvl="0" indent="0">
              <a:buNone/>
            </a:pPr>
            <a:r>
              <a:rPr lang="he-IL" sz="3600" dirty="0" smtClean="0"/>
              <a:t>  מי </a:t>
            </a:r>
            <a:r>
              <a:rPr lang="he-IL" sz="3600" dirty="0"/>
              <a:t>יופיע? האם האב יופיע? </a:t>
            </a:r>
            <a:endParaRPr lang="en-US" sz="3600" dirty="0"/>
          </a:p>
          <a:p>
            <a:pPr lvl="0"/>
            <a:r>
              <a:rPr lang="he-IL" sz="3600" dirty="0"/>
              <a:t>הראשונה ליוחנן ה' 20 "...ואנחנו </a:t>
            </a:r>
            <a:r>
              <a:rPr lang="he-IL" sz="3600" dirty="0" err="1"/>
              <a:t>באמיתי</a:t>
            </a:r>
            <a:r>
              <a:rPr lang="he-IL" sz="3600" dirty="0"/>
              <a:t>, בבנו ישוע המשיח. הוא האל </a:t>
            </a:r>
            <a:r>
              <a:rPr lang="he-IL" sz="3600" dirty="0" err="1"/>
              <a:t>האמיתי</a:t>
            </a:r>
            <a:r>
              <a:rPr lang="he-IL" sz="3600" dirty="0"/>
              <a:t> וחיי העולמים</a:t>
            </a:r>
            <a:r>
              <a:rPr lang="he-IL" sz="3600" dirty="0" smtClean="0"/>
              <a:t>"</a:t>
            </a:r>
          </a:p>
          <a:p>
            <a:pPr marL="0" lvl="0" indent="0">
              <a:buNone/>
            </a:pPr>
            <a:r>
              <a:rPr lang="he-IL" sz="3600" dirty="0" smtClean="0"/>
              <a:t>  מיהו </a:t>
            </a:r>
            <a:r>
              <a:rPr lang="he-IL" sz="3600" dirty="0"/>
              <a:t>האל </a:t>
            </a:r>
            <a:r>
              <a:rPr lang="he-IL" sz="3600" dirty="0" err="1"/>
              <a:t>האמיתי</a:t>
            </a:r>
            <a:r>
              <a:rPr lang="he-IL" sz="3600" dirty="0" smtClean="0"/>
              <a:t>?</a:t>
            </a:r>
            <a:endParaRPr lang="en-US" sz="3600" dirty="0"/>
          </a:p>
        </p:txBody>
      </p:sp>
    </p:spTree>
    <p:extLst>
      <p:ext uri="{BB962C8B-B14F-4D97-AF65-F5344CB8AC3E}">
        <p14:creationId xmlns:p14="http://schemas.microsoft.com/office/powerpoint/2010/main" val="334438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fontScale="90000"/>
          </a:bodyPr>
          <a:lstStyle/>
          <a:p>
            <a:pPr algn="ctr"/>
            <a:r>
              <a:rPr lang="he-IL" sz="6000" dirty="0" smtClean="0"/>
              <a:t>האם </a:t>
            </a:r>
            <a:r>
              <a:rPr lang="he-IL" sz="6000" dirty="0" err="1" smtClean="0"/>
              <a:t>התנך</a:t>
            </a:r>
            <a:r>
              <a:rPr lang="he-IL" sz="6000" dirty="0" smtClean="0"/>
              <a:t> </a:t>
            </a:r>
            <a:r>
              <a:rPr lang="he-IL" sz="6000" dirty="0" err="1" smtClean="0"/>
              <a:t>והב"ח</a:t>
            </a:r>
            <a:r>
              <a:rPr lang="he-IL" sz="6000" dirty="0" smtClean="0"/>
              <a:t> מכנים את המשיח אלוהים</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r>
              <a:rPr lang="he-IL" sz="4400" b="1" u="sng" dirty="0" smtClean="0"/>
              <a:t>כן בהחלט</a:t>
            </a:r>
          </a:p>
          <a:p>
            <a:r>
              <a:rPr lang="he-IL" sz="4000" dirty="0" err="1" smtClean="0"/>
              <a:t>התנך</a:t>
            </a:r>
            <a:r>
              <a:rPr lang="he-IL" sz="4000" dirty="0" smtClean="0"/>
              <a:t> </a:t>
            </a:r>
            <a:r>
              <a:rPr lang="he-IL" sz="4000" dirty="0"/>
              <a:t>והברית החדשה קוראים למשיח, </a:t>
            </a:r>
            <a:r>
              <a:rPr lang="he-IL" sz="4000" dirty="0" smtClean="0"/>
              <a:t>לישוע, </a:t>
            </a:r>
            <a:r>
              <a:rPr lang="he-IL" sz="4000" dirty="0"/>
              <a:t>בצורה מאוד ברורה אלוהים.</a:t>
            </a:r>
            <a:endParaRPr lang="en-US" sz="4000" dirty="0"/>
          </a:p>
          <a:p>
            <a:pPr lvl="0"/>
            <a:endParaRPr lang="en-US" sz="3600" dirty="0"/>
          </a:p>
        </p:txBody>
      </p:sp>
    </p:spTree>
    <p:extLst>
      <p:ext uri="{BB962C8B-B14F-4D97-AF65-F5344CB8AC3E}">
        <p14:creationId xmlns:p14="http://schemas.microsoft.com/office/powerpoint/2010/main" val="202175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algn="ctr"/>
            <a:r>
              <a:rPr lang="he-IL" sz="6000" dirty="0" smtClean="0"/>
              <a:t>דבר ה' קורא </a:t>
            </a:r>
            <a:r>
              <a:rPr lang="he-IL" sz="6000" smtClean="0"/>
              <a:t>גם לשופטים אלוהים </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fontScale="92500" lnSpcReduction="20000"/>
          </a:bodyPr>
          <a:lstStyle/>
          <a:p>
            <a:r>
              <a:rPr lang="he-IL" sz="4400" dirty="0" smtClean="0"/>
              <a:t>שמות </a:t>
            </a:r>
            <a:r>
              <a:rPr lang="he-IL" sz="4400" dirty="0"/>
              <a:t>כ"א 5-6 – עבד נרצע "והגישו אדוניו אל האלוהים"</a:t>
            </a:r>
            <a:endParaRPr lang="en-US" sz="4400" dirty="0"/>
          </a:p>
          <a:p>
            <a:r>
              <a:rPr lang="he-IL" sz="4400" dirty="0"/>
              <a:t>שמות כ"ב 7-8 (8-9) "אם לא ימצא הגנב, ונקרב בעל הבית אל האלוהים"</a:t>
            </a:r>
            <a:endParaRPr lang="en-US" sz="4400" dirty="0"/>
          </a:p>
          <a:p>
            <a:r>
              <a:rPr lang="he-IL" sz="4400" dirty="0"/>
              <a:t>תהלים פ"ב 1,6,7 "אני אמרתי אלוהים אתם...אכן כאדם </a:t>
            </a:r>
            <a:r>
              <a:rPr lang="he-IL" sz="4400" dirty="0" err="1"/>
              <a:t>תמותון</a:t>
            </a:r>
            <a:r>
              <a:rPr lang="he-IL" sz="4400" dirty="0"/>
              <a:t>" </a:t>
            </a:r>
            <a:endParaRPr lang="en-US" sz="4400" dirty="0"/>
          </a:p>
          <a:p>
            <a:r>
              <a:rPr lang="he-IL" sz="4400" dirty="0"/>
              <a:t>אבל </a:t>
            </a:r>
            <a:r>
              <a:rPr lang="he-IL" sz="4400" dirty="0" err="1"/>
              <a:t>ההתיחסות</a:t>
            </a:r>
            <a:r>
              <a:rPr lang="he-IL" sz="4400" dirty="0"/>
              <a:t> הזאת מופיעה רק במספר מצומצם של מקרים, ובכל אופן דבר ה' לא נותן </a:t>
            </a:r>
            <a:r>
              <a:rPr lang="he-IL" sz="4400" dirty="0" err="1"/>
              <a:t>בהתיחסויות</a:t>
            </a:r>
            <a:r>
              <a:rPr lang="he-IL" sz="4400" dirty="0"/>
              <a:t> האלו לשופטים את אותו הכוח והעוצמה שהוא נותן למשיח, לבן אלוהים.</a:t>
            </a:r>
            <a:endParaRPr lang="en-US" sz="4400" dirty="0"/>
          </a:p>
          <a:p>
            <a:pPr lvl="0"/>
            <a:endParaRPr lang="en-US" sz="3600" dirty="0"/>
          </a:p>
        </p:txBody>
      </p:sp>
    </p:spTree>
    <p:extLst>
      <p:ext uri="{BB962C8B-B14F-4D97-AF65-F5344CB8AC3E}">
        <p14:creationId xmlns:p14="http://schemas.microsoft.com/office/powerpoint/2010/main" val="72421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algn="ctr"/>
            <a:r>
              <a:rPr lang="he-IL" sz="6000" dirty="0" smtClean="0"/>
              <a:t>תכונותיו של המשיח</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fontScale="92500" lnSpcReduction="20000"/>
          </a:bodyPr>
          <a:lstStyle/>
          <a:p>
            <a:r>
              <a:rPr lang="he-IL" sz="4400" b="1" u="sng" dirty="0"/>
              <a:t>בורא </a:t>
            </a:r>
            <a:r>
              <a:rPr lang="he-IL" sz="4400" dirty="0"/>
              <a:t/>
            </a:r>
            <a:br>
              <a:rPr lang="he-IL" sz="4400" dirty="0"/>
            </a:br>
            <a:r>
              <a:rPr lang="he-IL" sz="4400" dirty="0"/>
              <a:t>יוחנן א' 3 "</a:t>
            </a:r>
            <a:r>
              <a:rPr lang="he-IL" sz="4400" dirty="0" err="1"/>
              <a:t>הכל</a:t>
            </a:r>
            <a:r>
              <a:rPr lang="he-IL" sz="4400" dirty="0"/>
              <a:t> נהיה על ידיו </a:t>
            </a:r>
            <a:r>
              <a:rPr lang="he-IL" sz="4400" dirty="0" err="1"/>
              <a:t>ומבלעדיו</a:t>
            </a:r>
            <a:r>
              <a:rPr lang="he-IL" sz="4400" dirty="0"/>
              <a:t> לא נהיה כל אשר נהיה"</a:t>
            </a:r>
            <a:endParaRPr lang="en-US" sz="4400" dirty="0"/>
          </a:p>
          <a:p>
            <a:r>
              <a:rPr lang="he-IL" sz="4400" dirty="0"/>
              <a:t>עברים א' 2 "...ובידו גם עשה שמים וארץ"</a:t>
            </a:r>
            <a:endParaRPr lang="en-US" sz="4400" dirty="0"/>
          </a:p>
          <a:p>
            <a:r>
              <a:rPr lang="he-IL" sz="4400" b="1" u="sng" dirty="0"/>
              <a:t>כל יכול</a:t>
            </a:r>
            <a:endParaRPr lang="en-US" sz="4400" dirty="0"/>
          </a:p>
          <a:p>
            <a:r>
              <a:rPr lang="he-IL" sz="4400" dirty="0"/>
              <a:t>מתי כ"ח 18 "נתנה לי כל סמכות בשמים ובארץ"</a:t>
            </a:r>
            <a:endParaRPr lang="en-US" sz="4400" dirty="0"/>
          </a:p>
          <a:p>
            <a:r>
              <a:rPr lang="he-IL" sz="4400" dirty="0"/>
              <a:t>אפסים א' 20-22 "מעל לכל  ממשלה ושלטון"</a:t>
            </a:r>
            <a:endParaRPr lang="en-US" sz="4400" dirty="0"/>
          </a:p>
          <a:p>
            <a:r>
              <a:rPr lang="he-IL" sz="4400" dirty="0" err="1"/>
              <a:t>פיליפים</a:t>
            </a:r>
            <a:r>
              <a:rPr lang="he-IL" sz="4400" dirty="0"/>
              <a:t> ג' 21 "...כפי כוח יכולתו לשעבד אליו את </a:t>
            </a:r>
            <a:r>
              <a:rPr lang="he-IL" sz="4400" dirty="0" err="1"/>
              <a:t>הכל</a:t>
            </a:r>
            <a:r>
              <a:rPr lang="he-IL" sz="4400" dirty="0" smtClean="0"/>
              <a:t>"</a:t>
            </a:r>
            <a:endParaRPr lang="en-US" sz="4400" dirty="0"/>
          </a:p>
        </p:txBody>
      </p:sp>
    </p:spTree>
    <p:extLst>
      <p:ext uri="{BB962C8B-B14F-4D97-AF65-F5344CB8AC3E}">
        <p14:creationId xmlns:p14="http://schemas.microsoft.com/office/powerpoint/2010/main" val="273000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algn="ctr"/>
            <a:r>
              <a:rPr lang="he-IL" sz="6000" dirty="0" smtClean="0"/>
              <a:t>תכונותיו של המשיח</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fontScale="85000" lnSpcReduction="10000"/>
          </a:bodyPr>
          <a:lstStyle/>
          <a:p>
            <a:r>
              <a:rPr lang="he-IL" sz="4400" b="1" u="sng" dirty="0" smtClean="0"/>
              <a:t>נמצא </a:t>
            </a:r>
            <a:r>
              <a:rPr lang="he-IL" sz="4400" b="1" u="sng" dirty="0"/>
              <a:t>בכל מקום</a:t>
            </a:r>
            <a:endParaRPr lang="en-US" sz="4400" dirty="0"/>
          </a:p>
          <a:p>
            <a:r>
              <a:rPr lang="he-IL" sz="4400" dirty="0"/>
              <a:t>מתי י"ח 20 "במקום אשר שניים או שלושה נאספים שם אני בתוכם"</a:t>
            </a:r>
            <a:endParaRPr lang="en-US" sz="4400" dirty="0"/>
          </a:p>
          <a:p>
            <a:r>
              <a:rPr lang="he-IL" sz="4400" dirty="0" smtClean="0"/>
              <a:t>מתי כ"ח 20 "הנה אני אתכם כל הימים עד קץ העולם"</a:t>
            </a:r>
          </a:p>
          <a:p>
            <a:r>
              <a:rPr lang="he-IL" sz="4400" b="1" u="sng" dirty="0"/>
              <a:t>יודע </a:t>
            </a:r>
            <a:r>
              <a:rPr lang="he-IL" sz="4400" b="1" u="sng" dirty="0" err="1"/>
              <a:t>הכל</a:t>
            </a:r>
            <a:endParaRPr lang="en-US" sz="4400" dirty="0"/>
          </a:p>
          <a:p>
            <a:r>
              <a:rPr lang="he-IL" sz="4400" dirty="0"/>
              <a:t>יוחנן ב' 24-25 "ישוע...הכיר את כולם....כי ידע מה שבאדם"</a:t>
            </a:r>
            <a:endParaRPr lang="en-US" sz="4400" dirty="0"/>
          </a:p>
          <a:p>
            <a:r>
              <a:rPr lang="he-IL" sz="4400" dirty="0"/>
              <a:t>יוחנן כ"א 17 "אדוני </a:t>
            </a:r>
            <a:r>
              <a:rPr lang="he-IL" sz="4400" dirty="0" err="1"/>
              <a:t>הכל</a:t>
            </a:r>
            <a:r>
              <a:rPr lang="he-IL" sz="4400" dirty="0"/>
              <a:t> אתה יודע"</a:t>
            </a:r>
            <a:endParaRPr lang="en-US" sz="4400" dirty="0"/>
          </a:p>
          <a:p>
            <a:r>
              <a:rPr lang="he-IL" sz="4400" dirty="0"/>
              <a:t>לוקס ה' 22 "ישוע ידע את מחשבותיהם"</a:t>
            </a:r>
            <a:endParaRPr lang="en-US" sz="4400" dirty="0"/>
          </a:p>
          <a:p>
            <a:endParaRPr lang="en-US" sz="4400" dirty="0" smtClean="0"/>
          </a:p>
          <a:p>
            <a:pPr lvl="0"/>
            <a:endParaRPr lang="en-US" sz="3600" dirty="0"/>
          </a:p>
        </p:txBody>
      </p:sp>
    </p:spTree>
    <p:extLst>
      <p:ext uri="{BB962C8B-B14F-4D97-AF65-F5344CB8AC3E}">
        <p14:creationId xmlns:p14="http://schemas.microsoft.com/office/powerpoint/2010/main" val="356182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algn="ctr"/>
            <a:r>
              <a:rPr lang="he-IL" sz="6000" dirty="0" smtClean="0"/>
              <a:t>תכונותיו של המשיח</a:t>
            </a:r>
            <a:endParaRPr lang="he-IL" sz="6000" dirty="0"/>
          </a:p>
        </p:txBody>
      </p:sp>
      <p:sp>
        <p:nvSpPr>
          <p:cNvPr id="3" name="מציין מיקום תוכן 2"/>
          <p:cNvSpPr>
            <a:spLocks noGrp="1"/>
          </p:cNvSpPr>
          <p:nvPr>
            <p:ph idx="1"/>
          </p:nvPr>
        </p:nvSpPr>
        <p:spPr>
          <a:xfrm>
            <a:off x="838200" y="1201004"/>
            <a:ext cx="10515600" cy="5418159"/>
          </a:xfrm>
        </p:spPr>
        <p:txBody>
          <a:bodyPr>
            <a:normAutofit fontScale="77500" lnSpcReduction="20000"/>
          </a:bodyPr>
          <a:lstStyle/>
          <a:p>
            <a:r>
              <a:rPr lang="he-IL" sz="4400" b="1" u="sng" dirty="0"/>
              <a:t>נצחי</a:t>
            </a:r>
            <a:endParaRPr lang="en-US" sz="4400" dirty="0"/>
          </a:p>
          <a:p>
            <a:r>
              <a:rPr lang="he-IL" sz="4400" dirty="0"/>
              <a:t>מיכה ה' 1 (2) "</a:t>
            </a:r>
            <a:r>
              <a:rPr lang="he-IL" sz="4400" dirty="0" err="1"/>
              <a:t>ומוצאותיו</a:t>
            </a:r>
            <a:r>
              <a:rPr lang="he-IL" sz="4400" dirty="0"/>
              <a:t> מקדם מימי עולם"</a:t>
            </a:r>
            <a:endParaRPr lang="en-US" sz="4400" dirty="0"/>
          </a:p>
          <a:p>
            <a:r>
              <a:rPr lang="he-IL" sz="4400" dirty="0"/>
              <a:t>דברי הימים א' י"ז 11-14 "וכוננתי את כסאו עד עולם"</a:t>
            </a:r>
            <a:endParaRPr lang="en-US" sz="4400" dirty="0"/>
          </a:p>
          <a:p>
            <a:r>
              <a:rPr lang="he-IL" sz="4400" dirty="0"/>
              <a:t>עברים י"ג 8 "ישוע המשיח הוא הוא – אתמול, היום ולעולמים"</a:t>
            </a:r>
            <a:endParaRPr lang="en-US" sz="4400" dirty="0"/>
          </a:p>
          <a:p>
            <a:r>
              <a:rPr lang="he-IL" sz="4400" dirty="0"/>
              <a:t>התגלות א' 8, כ"ב 13 "...אני </a:t>
            </a:r>
            <a:r>
              <a:rPr lang="he-IL" sz="4400" dirty="0" err="1"/>
              <a:t>ההוה</a:t>
            </a:r>
            <a:r>
              <a:rPr lang="he-IL" sz="4400" dirty="0"/>
              <a:t> והיה ויבוא, אלוהי צבאות....הראשון אף האחרון"</a:t>
            </a:r>
            <a:endParaRPr lang="en-US" sz="4400" dirty="0"/>
          </a:p>
          <a:p>
            <a:r>
              <a:rPr lang="he-IL" sz="4400" b="1" u="sng" dirty="0"/>
              <a:t>סולח חטאים</a:t>
            </a:r>
            <a:endParaRPr lang="en-US" sz="4400" dirty="0"/>
          </a:p>
          <a:p>
            <a:r>
              <a:rPr lang="he-IL" sz="4400" dirty="0"/>
              <a:t>לוקס ה' 20-24  "כראותו את אמונתם אמר אליו "נסלחו לך חטאיך" החלו הסופרים ...להרהר ואמרו "מי יכול לסלוח על חטאים זולתי אלוהים לבדו?" ...ישוע השיב להם..."אך למען תדעו כי לבן האדם הסמכות עלי אדמות לסלוח על חטאים, הריני אומר לך</a:t>
            </a:r>
            <a:r>
              <a:rPr lang="he-IL" sz="4400" dirty="0" smtClean="0"/>
              <a:t>"</a:t>
            </a:r>
            <a:endParaRPr lang="en-US" sz="3600" dirty="0"/>
          </a:p>
        </p:txBody>
      </p:sp>
    </p:spTree>
    <p:extLst>
      <p:ext uri="{BB962C8B-B14F-4D97-AF65-F5344CB8AC3E}">
        <p14:creationId xmlns:p14="http://schemas.microsoft.com/office/powerpoint/2010/main" val="113877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האם מותר להשתחוות לו</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fontScale="92500" lnSpcReduction="10000"/>
          </a:bodyPr>
          <a:lstStyle/>
          <a:p>
            <a:r>
              <a:rPr lang="he-IL" sz="4000" dirty="0" smtClean="0"/>
              <a:t>שמות </a:t>
            </a:r>
            <a:r>
              <a:rPr lang="he-IL" sz="4000" dirty="0"/>
              <a:t>ל"ד 14 "כי לא תשתחווה לאל אחר, כי ה'...אל קנא"</a:t>
            </a:r>
            <a:endParaRPr lang="en-US" sz="4000" dirty="0"/>
          </a:p>
          <a:p>
            <a:r>
              <a:rPr lang="he-IL" sz="4000" dirty="0"/>
              <a:t>התגלות כ"ב 8-9 המלאך אומר ליוחנן לא להשתחוות לו</a:t>
            </a:r>
            <a:endParaRPr lang="en-US" sz="4000" dirty="0"/>
          </a:p>
          <a:p>
            <a:r>
              <a:rPr lang="he-IL" sz="4000" dirty="0" err="1"/>
              <a:t>פיליפים</a:t>
            </a:r>
            <a:r>
              <a:rPr lang="he-IL" sz="4000" dirty="0"/>
              <a:t> ב' 10-11 "למען תכרע בשם ישוע כל ברך" לקוח מישעיה מ"ה 20-23</a:t>
            </a:r>
            <a:endParaRPr lang="en-US" sz="4000" dirty="0"/>
          </a:p>
          <a:p>
            <a:r>
              <a:rPr lang="he-IL" sz="4000" dirty="0"/>
              <a:t>לוקס ה' 12 מצורע משתחווה לישוע</a:t>
            </a:r>
            <a:endParaRPr lang="en-US" sz="4000" dirty="0"/>
          </a:p>
          <a:p>
            <a:r>
              <a:rPr lang="he-IL" sz="4000" dirty="0"/>
              <a:t>מתי י"ד 33 "והאנשים שהיו בסירה השתחוו לו"</a:t>
            </a:r>
            <a:endParaRPr lang="en-US" sz="4000" dirty="0"/>
          </a:p>
          <a:p>
            <a:r>
              <a:rPr lang="he-IL" sz="4000" dirty="0"/>
              <a:t>האם ישוע גער באנשים אלו שהשתחוו לו?</a:t>
            </a:r>
            <a:endParaRPr lang="en-US" sz="4000" dirty="0"/>
          </a:p>
          <a:p>
            <a:r>
              <a:rPr lang="he-IL" sz="4000" dirty="0"/>
              <a:t>התגלות ה' 14 "והזקנים נפלו והשתחוו (לשה לישוע)"</a:t>
            </a:r>
            <a:endParaRPr lang="en-US" sz="4000" dirty="0"/>
          </a:p>
        </p:txBody>
      </p:sp>
    </p:spTree>
    <p:extLst>
      <p:ext uri="{BB962C8B-B14F-4D97-AF65-F5344CB8AC3E}">
        <p14:creationId xmlns:p14="http://schemas.microsoft.com/office/powerpoint/2010/main" val="176805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איך האנשים הגיבו לדברי ישוע</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a:bodyPr>
          <a:lstStyle/>
          <a:p>
            <a:r>
              <a:rPr lang="he-IL" sz="4000" dirty="0" smtClean="0"/>
              <a:t>מתי </a:t>
            </a:r>
            <a:r>
              <a:rPr lang="he-IL" sz="4000" dirty="0"/>
              <a:t>כ"ו 63-66 "...מיד קרא הכהן את בגדיו ואמר מגדף הוא..."</a:t>
            </a:r>
            <a:endParaRPr lang="en-US" sz="4000" dirty="0"/>
          </a:p>
          <a:p>
            <a:r>
              <a:rPr lang="he-IL" sz="4000" dirty="0"/>
              <a:t>יוחנן ה' 18 "משום כך עוד יותר השתדלו להרוג אותו ...כי עשה עצמו שווה לאלוהים</a:t>
            </a:r>
            <a:r>
              <a:rPr lang="he-IL" sz="4000" dirty="0" smtClean="0"/>
              <a:t>"</a:t>
            </a:r>
            <a:endParaRPr lang="en-US" sz="4000" dirty="0"/>
          </a:p>
        </p:txBody>
      </p:sp>
    </p:spTree>
    <p:extLst>
      <p:ext uri="{BB962C8B-B14F-4D97-AF65-F5344CB8AC3E}">
        <p14:creationId xmlns:p14="http://schemas.microsoft.com/office/powerpoint/2010/main" val="30058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מסקנה</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a:bodyPr>
          <a:lstStyle/>
          <a:p>
            <a:pPr marL="0" indent="0">
              <a:buNone/>
            </a:pPr>
            <a:r>
              <a:rPr lang="en-US" sz="4000" dirty="0" smtClean="0"/>
              <a:t/>
            </a:r>
            <a:br>
              <a:rPr lang="en-US" sz="4000" dirty="0" smtClean="0"/>
            </a:br>
            <a:r>
              <a:rPr lang="he-IL" sz="4000" dirty="0" smtClean="0"/>
              <a:t>בפועלו </a:t>
            </a:r>
            <a:r>
              <a:rPr lang="he-IL" sz="4000" dirty="0"/>
              <a:t>ובמעשיו ישוע הוכיח שהוא אלוהים, </a:t>
            </a:r>
            <a:r>
              <a:rPr lang="en-US" sz="4000" dirty="0" smtClean="0"/>
              <a:t/>
            </a:r>
            <a:br>
              <a:rPr lang="en-US" sz="4000" dirty="0" smtClean="0"/>
            </a:br>
            <a:r>
              <a:rPr lang="he-IL" sz="4000" dirty="0" smtClean="0"/>
              <a:t>יש </a:t>
            </a:r>
            <a:r>
              <a:rPr lang="he-IL" sz="4000" dirty="0"/>
              <a:t>לו את כל התכונות של אלוהים, </a:t>
            </a:r>
            <a:r>
              <a:rPr lang="en-US" sz="4000" dirty="0" smtClean="0"/>
              <a:t/>
            </a:r>
            <a:br>
              <a:rPr lang="en-US" sz="4000" dirty="0" smtClean="0"/>
            </a:br>
            <a:r>
              <a:rPr lang="he-IL" sz="4000" dirty="0" smtClean="0"/>
              <a:t>ולכן </a:t>
            </a:r>
            <a:r>
              <a:rPr lang="he-IL" sz="4000" dirty="0"/>
              <a:t>הוא </a:t>
            </a:r>
            <a:r>
              <a:rPr lang="he-IL" sz="4000" dirty="0" smtClean="0"/>
              <a:t>אלוהים.</a:t>
            </a:r>
            <a:endParaRPr lang="en-US" sz="4000" dirty="0"/>
          </a:p>
        </p:txBody>
      </p:sp>
    </p:spTree>
    <p:extLst>
      <p:ext uri="{BB962C8B-B14F-4D97-AF65-F5344CB8AC3E}">
        <p14:creationId xmlns:p14="http://schemas.microsoft.com/office/powerpoint/2010/main" val="425048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0" indent="0" algn="ctr"/>
            <a:r>
              <a:rPr lang="he-IL" sz="6000" dirty="0" smtClean="0"/>
              <a:t>ה' מגלה לנו את אחדותו במספר דרכים</a:t>
            </a:r>
            <a:endParaRPr lang="he-IL" sz="6000" dirty="0"/>
          </a:p>
        </p:txBody>
      </p:sp>
      <p:sp>
        <p:nvSpPr>
          <p:cNvPr id="4" name="מלבן מעוגל 3"/>
          <p:cNvSpPr/>
          <p:nvPr/>
        </p:nvSpPr>
        <p:spPr>
          <a:xfrm>
            <a:off x="6346208" y="1978922"/>
            <a:ext cx="668741" cy="545911"/>
          </a:xfrm>
          <a:prstGeom prst="roundRect">
            <a:avLst/>
          </a:prstGeom>
          <a:solidFill>
            <a:srgbClr val="66FFFF"/>
          </a:solidFill>
          <a:ln>
            <a:solidFill>
              <a:srgbClr val="66FFFF"/>
            </a:solidFill>
          </a:ln>
        </p:spPr>
        <p:style>
          <a:lnRef idx="3">
            <a:schemeClr val="lt1"/>
          </a:lnRef>
          <a:fillRef idx="1">
            <a:schemeClr val="accent1"/>
          </a:fillRef>
          <a:effectRef idx="1">
            <a:schemeClr val="accent1"/>
          </a:effectRef>
          <a:fontRef idx="minor">
            <a:schemeClr val="lt1"/>
          </a:fontRef>
        </p:style>
        <p:txBody>
          <a:bodyPr rtlCol="1" anchor="ctr"/>
          <a:lstStyle/>
          <a:p>
            <a:pPr algn="ctr"/>
            <a:endParaRPr lang="he-IL"/>
          </a:p>
        </p:txBody>
      </p:sp>
      <p:sp>
        <p:nvSpPr>
          <p:cNvPr id="3" name="מציין מיקום תוכן 2"/>
          <p:cNvSpPr>
            <a:spLocks noGrp="1"/>
          </p:cNvSpPr>
          <p:nvPr>
            <p:ph idx="1"/>
          </p:nvPr>
        </p:nvSpPr>
        <p:spPr/>
        <p:txBody>
          <a:bodyPr>
            <a:normAutofit lnSpcReduction="10000"/>
          </a:bodyPr>
          <a:lstStyle/>
          <a:p>
            <a:r>
              <a:rPr lang="he-IL" sz="4800" dirty="0" smtClean="0"/>
              <a:t> שמות ה</a:t>
            </a:r>
            <a:r>
              <a:rPr lang="he-IL" sz="4800" dirty="0"/>
              <a:t>' </a:t>
            </a:r>
            <a:r>
              <a:rPr lang="he-IL" sz="4800" dirty="0" smtClean="0"/>
              <a:t>- א</a:t>
            </a:r>
            <a:r>
              <a:rPr lang="he-IL" sz="1400" dirty="0" smtClean="0"/>
              <a:t> </a:t>
            </a:r>
            <a:r>
              <a:rPr lang="he-IL" sz="4800" dirty="0"/>
              <a:t>ל</a:t>
            </a:r>
            <a:r>
              <a:rPr lang="he-IL" sz="1400" dirty="0"/>
              <a:t> </a:t>
            </a:r>
            <a:r>
              <a:rPr lang="he-IL" sz="4800" dirty="0"/>
              <a:t>ו</a:t>
            </a:r>
            <a:r>
              <a:rPr lang="he-IL" sz="1400" dirty="0"/>
              <a:t> </a:t>
            </a:r>
            <a:r>
              <a:rPr lang="he-IL" sz="4800" dirty="0"/>
              <a:t>ה</a:t>
            </a:r>
            <a:r>
              <a:rPr lang="he-IL" sz="1400" dirty="0"/>
              <a:t> </a:t>
            </a:r>
            <a:r>
              <a:rPr lang="he-IL" sz="4800" dirty="0"/>
              <a:t>י</a:t>
            </a:r>
            <a:r>
              <a:rPr lang="he-IL" sz="1400" dirty="0"/>
              <a:t> </a:t>
            </a:r>
            <a:r>
              <a:rPr lang="he-IL" sz="4800" dirty="0"/>
              <a:t>ם  </a:t>
            </a:r>
            <a:r>
              <a:rPr lang="he-IL" sz="4800" dirty="0" err="1" smtClean="0"/>
              <a:t>וא</a:t>
            </a:r>
            <a:r>
              <a:rPr lang="he-IL" sz="4800" dirty="0" smtClean="0"/>
              <a:t>ֲ</a:t>
            </a:r>
            <a:r>
              <a:rPr lang="he-IL" sz="1200" dirty="0" smtClean="0"/>
              <a:t> </a:t>
            </a:r>
            <a:r>
              <a:rPr lang="he-IL" sz="4800" dirty="0"/>
              <a:t>דֹ</a:t>
            </a:r>
            <a:r>
              <a:rPr lang="he-IL" sz="1200" dirty="0"/>
              <a:t> </a:t>
            </a:r>
            <a:r>
              <a:rPr lang="he-IL" sz="4800" dirty="0"/>
              <a:t>נָ</a:t>
            </a:r>
            <a:r>
              <a:rPr lang="he-IL" sz="1200" dirty="0"/>
              <a:t> </a:t>
            </a:r>
            <a:r>
              <a:rPr lang="he-IL" sz="4800" dirty="0" smtClean="0"/>
              <a:t>י מציינים רבים</a:t>
            </a:r>
          </a:p>
          <a:p>
            <a:r>
              <a:rPr lang="he-IL" sz="4800" dirty="0" smtClean="0"/>
              <a:t> מקומות </a:t>
            </a:r>
            <a:r>
              <a:rPr lang="he-IL" sz="4800" dirty="0"/>
              <a:t>שדבר ה' מדבר על ה' בלשון </a:t>
            </a:r>
            <a:r>
              <a:rPr lang="he-IL" sz="4800" dirty="0" smtClean="0"/>
              <a:t>רבים</a:t>
            </a:r>
          </a:p>
          <a:p>
            <a:r>
              <a:rPr lang="he-IL" sz="4800" dirty="0" smtClean="0"/>
              <a:t> בתוך </a:t>
            </a:r>
            <a:r>
              <a:rPr lang="he-IL" sz="4800" dirty="0" smtClean="0"/>
              <a:t>אחדות ה' ישנה תקשורת, התדיינות, </a:t>
            </a:r>
            <a:r>
              <a:rPr lang="he-IL" sz="4800" dirty="0" smtClean="0"/>
              <a:t> התייעצות </a:t>
            </a:r>
            <a:r>
              <a:rPr lang="he-IL" sz="4800" dirty="0" smtClean="0"/>
              <a:t>ועבודת צוות</a:t>
            </a:r>
          </a:p>
          <a:p>
            <a:r>
              <a:rPr lang="he-IL" sz="4800" dirty="0" smtClean="0"/>
              <a:t> בפגישות </a:t>
            </a:r>
            <a:r>
              <a:rPr lang="he-IL" sz="4800" dirty="0" smtClean="0"/>
              <a:t>מיוחדות של ה' עם אנשים ובמיוחד בהתגלותו של מלאך ה'</a:t>
            </a:r>
            <a:endParaRPr lang="he-IL" sz="4800" dirty="0"/>
          </a:p>
          <a:p>
            <a:endParaRPr lang="he-IL" sz="4800" dirty="0"/>
          </a:p>
          <a:p>
            <a:endParaRPr lang="he-IL" sz="4800" dirty="0"/>
          </a:p>
          <a:p>
            <a:endParaRPr lang="he-IL" sz="4800" dirty="0" smtClean="0"/>
          </a:p>
        </p:txBody>
      </p:sp>
    </p:spTree>
    <p:extLst>
      <p:ext uri="{BB962C8B-B14F-4D97-AF65-F5344CB8AC3E}">
        <p14:creationId xmlns:p14="http://schemas.microsoft.com/office/powerpoint/2010/main" val="376246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למה זה כל כך חשוב עבורנו?</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lnSpcReduction="10000"/>
          </a:bodyPr>
          <a:lstStyle/>
          <a:p>
            <a:pPr lvl="0"/>
            <a:r>
              <a:rPr lang="he-IL" sz="4000" dirty="0" smtClean="0"/>
              <a:t>הנושא </a:t>
            </a:r>
            <a:r>
              <a:rPr lang="he-IL" sz="4000" dirty="0"/>
              <a:t>הזה הוא אחד מאבני היסוד של האמונה המשיחית, ולמה?</a:t>
            </a:r>
            <a:endParaRPr lang="en-US" sz="4000" dirty="0"/>
          </a:p>
          <a:p>
            <a:r>
              <a:rPr lang="he-IL" sz="4000" dirty="0"/>
              <a:t>אם המשיח, אם ישוע הוא לא אלוהים, </a:t>
            </a:r>
            <a:r>
              <a:rPr lang="he-IL" sz="4000" dirty="0" smtClean="0"/>
              <a:t>אז </a:t>
            </a:r>
            <a:r>
              <a:rPr lang="he-IL" sz="4000" dirty="0"/>
              <a:t>הוא לא היה יכול להוות עבורנו קורבן שמכפר על חטאים.</a:t>
            </a:r>
            <a:br>
              <a:rPr lang="he-IL" sz="4000" dirty="0"/>
            </a:br>
            <a:r>
              <a:rPr lang="he-IL" sz="4000" dirty="0"/>
              <a:t>התורה מדברת על כך שהקורבן חייב להיות תמים כלומר ללא כל פגם, </a:t>
            </a:r>
            <a:endParaRPr lang="en-US" sz="4000" dirty="0" smtClean="0"/>
          </a:p>
          <a:p>
            <a:r>
              <a:rPr lang="he-IL" sz="4000" dirty="0" smtClean="0"/>
              <a:t>בגלל </a:t>
            </a:r>
            <a:r>
              <a:rPr lang="he-IL" sz="4000" dirty="0"/>
              <a:t>שישוע הוא אלוהים אין בו כל פגם </a:t>
            </a:r>
            <a:r>
              <a:rPr lang="he-IL" sz="4000" dirty="0" smtClean="0"/>
              <a:t>ולכן הוא </a:t>
            </a:r>
            <a:r>
              <a:rPr lang="he-IL" sz="4000" dirty="0"/>
              <a:t>יכול להיות הקורבן שמכפר עבורנו. שעליו אומר יוחנן "הנה שה האלוהים הנושא חטאת העולם" יוחנן א' 29 . </a:t>
            </a:r>
            <a:endParaRPr lang="he-IL" sz="4000" dirty="0" smtClean="0"/>
          </a:p>
        </p:txBody>
      </p:sp>
    </p:spTree>
    <p:extLst>
      <p:ext uri="{BB962C8B-B14F-4D97-AF65-F5344CB8AC3E}">
        <p14:creationId xmlns:p14="http://schemas.microsoft.com/office/powerpoint/2010/main" val="26557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למה זה כל כך חשוב עבורנו?</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fontScale="92500" lnSpcReduction="10000"/>
          </a:bodyPr>
          <a:lstStyle/>
          <a:p>
            <a:r>
              <a:rPr lang="he-IL" sz="4000" dirty="0" smtClean="0"/>
              <a:t>אילו </a:t>
            </a:r>
            <a:r>
              <a:rPr lang="he-IL" sz="4000" dirty="0"/>
              <a:t>ישוע לא היה אלוהים אלא אדם טוב או נביא </a:t>
            </a:r>
            <a:r>
              <a:rPr lang="he-IL" sz="4000" dirty="0" err="1"/>
              <a:t>וכו</a:t>
            </a:r>
            <a:r>
              <a:rPr lang="he-IL" sz="4000" dirty="0"/>
              <a:t>.. הוא לעולם לא היה יכול להיות הקורבן המושלם וללא חטא </a:t>
            </a:r>
            <a:r>
              <a:rPr lang="he-IL" sz="4000" dirty="0" smtClean="0"/>
              <a:t>עבורנו. </a:t>
            </a:r>
            <a:r>
              <a:rPr lang="he-IL" sz="4000" dirty="0"/>
              <a:t>כי כל מי שנולד מזרע גבר, יש בו חטא, חטא שהוא ירש מאביו, מאדם הראשון, ועל כך כתב שלמה המלך "כי אדם אין צדיק בארץ אשר יעשה טוב ולא יחטא" קהלת ז' 20.  והקורבן כדי שיוכל לכפר חייב להיות ללא כל חטא.</a:t>
            </a:r>
            <a:endParaRPr lang="en-US" sz="4000" dirty="0"/>
          </a:p>
          <a:p>
            <a:r>
              <a:rPr lang="he-IL" sz="4000" dirty="0"/>
              <a:t>יחד עם זאת על המשיח להיות גם אדם מלא, כי אחרת הוא לא היה יכול להיות המתווך שלנו לפני אלוהים.</a:t>
            </a:r>
            <a:endParaRPr lang="en-US" sz="4000" dirty="0"/>
          </a:p>
          <a:p>
            <a:r>
              <a:rPr lang="he-IL" sz="4000" dirty="0"/>
              <a:t>ולכן המשיח הוא אלוהים מלא וגם אדם מלא.</a:t>
            </a:r>
            <a:endParaRPr lang="en-US" sz="4000" dirty="0"/>
          </a:p>
        </p:txBody>
      </p:sp>
    </p:spTree>
    <p:extLst>
      <p:ext uri="{BB962C8B-B14F-4D97-AF65-F5344CB8AC3E}">
        <p14:creationId xmlns:p14="http://schemas.microsoft.com/office/powerpoint/2010/main" val="27833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a:t>משלי ל' 4</a:t>
            </a:r>
            <a:endParaRPr lang="en-US" sz="6000" dirty="0"/>
          </a:p>
        </p:txBody>
      </p:sp>
      <p:sp>
        <p:nvSpPr>
          <p:cNvPr id="3" name="מציין מיקום תוכן 2"/>
          <p:cNvSpPr>
            <a:spLocks noGrp="1"/>
          </p:cNvSpPr>
          <p:nvPr>
            <p:ph idx="1"/>
          </p:nvPr>
        </p:nvSpPr>
        <p:spPr>
          <a:xfrm>
            <a:off x="838200" y="1201004"/>
            <a:ext cx="10515600" cy="5418159"/>
          </a:xfrm>
        </p:spPr>
        <p:txBody>
          <a:bodyPr>
            <a:normAutofit fontScale="70000" lnSpcReduction="20000"/>
          </a:bodyPr>
          <a:lstStyle/>
          <a:p>
            <a:r>
              <a:rPr lang="he-IL" sz="4000" dirty="0"/>
              <a:t>ומכאן אנו מגיעים לשאלתו של אגור בן </a:t>
            </a:r>
            <a:r>
              <a:rPr lang="he-IL" sz="4000" dirty="0" smtClean="0"/>
              <a:t>יקה</a:t>
            </a:r>
          </a:p>
          <a:p>
            <a:pPr marL="0" indent="0">
              <a:buNone/>
            </a:pPr>
            <a:r>
              <a:rPr lang="he-IL" sz="4000" dirty="0" smtClean="0"/>
              <a:t>  "</a:t>
            </a:r>
            <a:r>
              <a:rPr lang="he-IL" sz="4000" dirty="0"/>
              <a:t>מי עלה לשמים וירד</a:t>
            </a:r>
            <a:r>
              <a:rPr lang="he-IL" sz="4000" dirty="0" smtClean="0"/>
              <a:t>?</a:t>
            </a:r>
          </a:p>
          <a:p>
            <a:pPr marL="0" indent="0">
              <a:buNone/>
            </a:pPr>
            <a:r>
              <a:rPr lang="he-IL" sz="4000" dirty="0" smtClean="0"/>
              <a:t>   מי </a:t>
            </a:r>
            <a:r>
              <a:rPr lang="he-IL" sz="4000" dirty="0"/>
              <a:t>צרר מים בשמלה</a:t>
            </a:r>
            <a:r>
              <a:rPr lang="he-IL" sz="4000" dirty="0" smtClean="0"/>
              <a:t>?</a:t>
            </a:r>
          </a:p>
          <a:p>
            <a:pPr marL="0" indent="0">
              <a:buNone/>
            </a:pPr>
            <a:r>
              <a:rPr lang="he-IL" sz="4000" dirty="0" smtClean="0"/>
              <a:t>   מי </a:t>
            </a:r>
            <a:r>
              <a:rPr lang="he-IL" sz="4000" dirty="0"/>
              <a:t>הקים כל אפסי ארץ</a:t>
            </a:r>
            <a:r>
              <a:rPr lang="he-IL" sz="4000" dirty="0" smtClean="0"/>
              <a:t>?</a:t>
            </a:r>
          </a:p>
          <a:p>
            <a:pPr marL="0" indent="0">
              <a:buNone/>
            </a:pPr>
            <a:r>
              <a:rPr lang="he-IL" sz="4000" dirty="0" smtClean="0"/>
              <a:t>   מה </a:t>
            </a:r>
            <a:r>
              <a:rPr lang="he-IL" sz="4000" dirty="0"/>
              <a:t>שמו</a:t>
            </a:r>
            <a:r>
              <a:rPr lang="he-IL" sz="4000" dirty="0" smtClean="0"/>
              <a:t>?</a:t>
            </a:r>
          </a:p>
          <a:p>
            <a:pPr marL="0" indent="0">
              <a:buNone/>
            </a:pPr>
            <a:r>
              <a:rPr lang="he-IL" sz="4000" dirty="0" smtClean="0"/>
              <a:t>   ומה </a:t>
            </a:r>
            <a:r>
              <a:rPr lang="he-IL" sz="4000" dirty="0"/>
              <a:t>שם בנו? </a:t>
            </a:r>
            <a:endParaRPr lang="he-IL" sz="4000" dirty="0" smtClean="0"/>
          </a:p>
          <a:p>
            <a:pPr marL="0" indent="0">
              <a:buNone/>
            </a:pPr>
            <a:r>
              <a:rPr lang="he-IL" sz="4000" dirty="0" smtClean="0"/>
              <a:t>   כי </a:t>
            </a:r>
            <a:r>
              <a:rPr lang="he-IL" sz="4000" dirty="0"/>
              <a:t>תדע"</a:t>
            </a:r>
            <a:endParaRPr lang="en-US" sz="4000" dirty="0"/>
          </a:p>
          <a:p>
            <a:r>
              <a:rPr lang="he-IL" sz="4000" dirty="0"/>
              <a:t>יש לנו כאן </a:t>
            </a:r>
            <a:r>
              <a:rPr lang="he-IL" sz="4000" dirty="0" err="1"/>
              <a:t>תאור</a:t>
            </a:r>
            <a:r>
              <a:rPr lang="he-IL" sz="4000" dirty="0"/>
              <a:t> של ה'</a:t>
            </a:r>
            <a:endParaRPr lang="en-US" sz="4000" dirty="0"/>
          </a:p>
          <a:p>
            <a:r>
              <a:rPr lang="he-IL" sz="4000" dirty="0"/>
              <a:t>עולה לשמים ויורד, אוסף </a:t>
            </a:r>
            <a:r>
              <a:rPr lang="he-IL" sz="4000" dirty="0" err="1"/>
              <a:t>מיים</a:t>
            </a:r>
            <a:r>
              <a:rPr lang="he-IL" sz="4000" dirty="0"/>
              <a:t> בבד השמלה, מקים את המתים. זהו ה' וכאן כתוב לנו שיש לו גם בן, אז בן האלוהים זה מונח תנכי ולא רק מהברית החדשה.</a:t>
            </a:r>
            <a:endParaRPr lang="en-US" sz="4000" dirty="0"/>
          </a:p>
          <a:p>
            <a:r>
              <a:rPr lang="he-IL" sz="4000" dirty="0"/>
              <a:t>גם בתהלים ב' </a:t>
            </a:r>
            <a:r>
              <a:rPr lang="he-IL" sz="4000" dirty="0" smtClean="0"/>
              <a:t>12 כתוב לנו על בן </a:t>
            </a:r>
            <a:r>
              <a:rPr lang="he-IL" sz="4000" dirty="0"/>
              <a:t>"נשקו בר פן </a:t>
            </a:r>
            <a:r>
              <a:rPr lang="he-IL" sz="4000" dirty="0" err="1"/>
              <a:t>יאנף</a:t>
            </a:r>
            <a:r>
              <a:rPr lang="he-IL" sz="4000" dirty="0"/>
              <a:t>" בר – בן בארמית.</a:t>
            </a:r>
            <a:endParaRPr lang="en-US" sz="4000" dirty="0"/>
          </a:p>
          <a:p>
            <a:endParaRPr lang="en-US" sz="4000" dirty="0"/>
          </a:p>
        </p:txBody>
      </p:sp>
    </p:spTree>
    <p:extLst>
      <p:ext uri="{BB962C8B-B14F-4D97-AF65-F5344CB8AC3E}">
        <p14:creationId xmlns:p14="http://schemas.microsoft.com/office/powerpoint/2010/main" val="422770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0156"/>
            <a:ext cx="10515600" cy="1120848"/>
          </a:xfrm>
        </p:spPr>
        <p:txBody>
          <a:bodyPr>
            <a:normAutofit/>
          </a:bodyPr>
          <a:lstStyle/>
          <a:p>
            <a:pPr lvl="0" algn="ctr"/>
            <a:r>
              <a:rPr lang="he-IL" sz="6000" dirty="0" smtClean="0"/>
              <a:t>סיכום</a:t>
            </a:r>
            <a:endParaRPr lang="en-US" sz="6000" dirty="0"/>
          </a:p>
        </p:txBody>
      </p:sp>
      <p:sp>
        <p:nvSpPr>
          <p:cNvPr id="3" name="מציין מיקום תוכן 2"/>
          <p:cNvSpPr>
            <a:spLocks noGrp="1"/>
          </p:cNvSpPr>
          <p:nvPr>
            <p:ph idx="1"/>
          </p:nvPr>
        </p:nvSpPr>
        <p:spPr>
          <a:xfrm>
            <a:off x="838200" y="1064527"/>
            <a:ext cx="10515600" cy="5677467"/>
          </a:xfrm>
        </p:spPr>
        <p:txBody>
          <a:bodyPr>
            <a:noAutofit/>
          </a:bodyPr>
          <a:lstStyle/>
          <a:p>
            <a:r>
              <a:rPr lang="he-IL" sz="3200" dirty="0" smtClean="0"/>
              <a:t>דבר </a:t>
            </a:r>
            <a:r>
              <a:rPr lang="he-IL" sz="3200" dirty="0"/>
              <a:t>ה' מדבר על כך שה' הוא אחד, אחדות המורכבת מאב, בן ורוח הקודש.</a:t>
            </a:r>
            <a:endParaRPr lang="en-US" sz="3200" dirty="0"/>
          </a:p>
          <a:p>
            <a:r>
              <a:rPr lang="he-IL" sz="3200" dirty="0"/>
              <a:t>כבר בתנך אלוהים התגלה לאנשים באופן מוחשי, ובברית החדשה אלוהים לבש בשר והתגלה דרך ישוע, רק כך הוא יכל להגשים את תכניתו ולספק כפרה לבני אדם, כדי ששוב נהיה בהתחברות </a:t>
            </a:r>
            <a:r>
              <a:rPr lang="he-IL" sz="3200" dirty="0" err="1"/>
              <a:t>איתו</a:t>
            </a:r>
            <a:r>
              <a:rPr lang="he-IL" sz="3200" dirty="0"/>
              <a:t>. </a:t>
            </a:r>
            <a:endParaRPr lang="en-US" sz="3200" dirty="0"/>
          </a:p>
          <a:p>
            <a:r>
              <a:rPr lang="he-IL" sz="3200" dirty="0"/>
              <a:t>הראשונה לטימותיאוס ג' 16 "אכן גדול סוד החסידות, התגלה בבשר..." התגלות האלוהים בבשר זה אומנם מסתורין, אך מסתורין שה' גילה לנו, וכאשר אנו לומדים את הכתובים אלוהים פוקח את עניינו ואנו יכולים להכיר ולגלות את המסתורין הזה.</a:t>
            </a:r>
            <a:endParaRPr lang="en-US" sz="3200" dirty="0"/>
          </a:p>
          <a:p>
            <a:r>
              <a:rPr lang="he-IL" sz="3200" dirty="0"/>
              <a:t>הכבוד והפאר הגדולים ביותר שאנו יכולים לתת לישוע הוא שאנו מפארים את שמו ומשתחווים לפניו כאלוהים, והחשוב מכל שאנו חיים את חיינו יום יום לכבודו ולמענו.</a:t>
            </a:r>
            <a:endParaRPr lang="en-US" sz="3200" dirty="0"/>
          </a:p>
        </p:txBody>
      </p:sp>
    </p:spTree>
    <p:extLst>
      <p:ext uri="{BB962C8B-B14F-4D97-AF65-F5344CB8AC3E}">
        <p14:creationId xmlns:p14="http://schemas.microsoft.com/office/powerpoint/2010/main" val="189674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25426"/>
            <a:ext cx="10515600" cy="1130300"/>
          </a:xfrm>
        </p:spPr>
        <p:txBody>
          <a:bodyPr>
            <a:normAutofit/>
          </a:bodyPr>
          <a:lstStyle/>
          <a:p>
            <a:pPr algn="ctr"/>
            <a:r>
              <a:rPr lang="he-IL" sz="6000" dirty="0" smtClean="0"/>
              <a:t>ה' אחד</a:t>
            </a:r>
            <a:endParaRPr lang="he-IL" sz="6000" dirty="0"/>
          </a:p>
        </p:txBody>
      </p:sp>
      <p:sp>
        <p:nvSpPr>
          <p:cNvPr id="3" name="מציין מיקום תוכן 2"/>
          <p:cNvSpPr>
            <a:spLocks noGrp="1"/>
          </p:cNvSpPr>
          <p:nvPr>
            <p:ph idx="1"/>
          </p:nvPr>
        </p:nvSpPr>
        <p:spPr>
          <a:xfrm>
            <a:off x="838200" y="1495424"/>
            <a:ext cx="10515600" cy="5083175"/>
          </a:xfrm>
        </p:spPr>
        <p:txBody>
          <a:bodyPr/>
          <a:lstStyle/>
          <a:p>
            <a:pPr marL="0" indent="0">
              <a:buNone/>
            </a:pPr>
            <a:r>
              <a:rPr lang="he-IL" dirty="0" smtClean="0"/>
              <a:t> </a:t>
            </a:r>
            <a:r>
              <a:rPr lang="he-IL" sz="5400" dirty="0" smtClean="0"/>
              <a:t>דברים ו' 4  </a:t>
            </a:r>
            <a:r>
              <a:rPr lang="en-US" sz="5400" dirty="0" smtClean="0"/>
              <a:t/>
            </a:r>
            <a:br>
              <a:rPr lang="en-US" sz="5400" dirty="0" smtClean="0"/>
            </a:br>
            <a:r>
              <a:rPr lang="he-IL" sz="5400" dirty="0" smtClean="0"/>
              <a:t>”</a:t>
            </a:r>
            <a:r>
              <a:rPr lang="he-IL" sz="5400" dirty="0" err="1"/>
              <a:t>שְׁמַ֖ע</a:t>
            </a:r>
            <a:r>
              <a:rPr lang="he-IL" sz="5400" dirty="0"/>
              <a:t> </a:t>
            </a:r>
            <a:r>
              <a:rPr lang="he-IL" sz="5400" dirty="0" err="1"/>
              <a:t>יִשְׂרָאֵ֑ל</a:t>
            </a:r>
            <a:r>
              <a:rPr lang="he-IL" sz="5400" dirty="0"/>
              <a:t> יְהוָ֥ה </a:t>
            </a:r>
            <a:r>
              <a:rPr lang="he-IL" sz="5400" dirty="0" err="1"/>
              <a:t>אֱלֹהֵ֖ינוּ</a:t>
            </a:r>
            <a:r>
              <a:rPr lang="he-IL" sz="5400" dirty="0"/>
              <a:t> יְהוָ֥ה </a:t>
            </a:r>
            <a:r>
              <a:rPr lang="he-IL" sz="5400" dirty="0" smtClean="0"/>
              <a:t>אֶחָֽד“</a:t>
            </a:r>
            <a:endParaRPr lang="he-IL" dirty="0"/>
          </a:p>
        </p:txBody>
      </p:sp>
    </p:spTree>
    <p:extLst>
      <p:ext uri="{BB962C8B-B14F-4D97-AF65-F5344CB8AC3E}">
        <p14:creationId xmlns:p14="http://schemas.microsoft.com/office/powerpoint/2010/main" val="165439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6000" dirty="0" smtClean="0"/>
              <a:t>אחד לעומת יחיד</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pPr marL="0" indent="0">
              <a:buNone/>
            </a:pPr>
            <a:r>
              <a:rPr lang="he-IL" sz="3600" dirty="0" smtClean="0"/>
              <a:t>בדבר ה' לא כתוב אפילו פעם אחת על ה' שהוא יחיד</a:t>
            </a:r>
          </a:p>
          <a:p>
            <a:pPr marL="0" indent="0">
              <a:buNone/>
            </a:pPr>
            <a:r>
              <a:rPr lang="he-IL" sz="3600" dirty="0" smtClean="0"/>
              <a:t>כתוב לנו על ה' שהוא </a:t>
            </a:r>
            <a:r>
              <a:rPr lang="he-IL" sz="5400" dirty="0" smtClean="0"/>
              <a:t>אחד</a:t>
            </a:r>
            <a:r>
              <a:rPr lang="he-IL" sz="3600" dirty="0" smtClean="0"/>
              <a:t> ורק אחד ולא יחיד</a:t>
            </a:r>
            <a:r>
              <a:rPr lang="he-IL" sz="3600" dirty="0" smtClean="0"/>
              <a:t>.</a:t>
            </a:r>
          </a:p>
          <a:p>
            <a:pPr marL="0" indent="0">
              <a:buNone/>
            </a:pPr>
            <a:r>
              <a:rPr lang="he-IL" sz="3600" dirty="0"/>
              <a:t>השורש </a:t>
            </a:r>
            <a:r>
              <a:rPr lang="he-IL" sz="5400" dirty="0"/>
              <a:t>אחד</a:t>
            </a:r>
            <a:r>
              <a:rPr lang="he-IL" sz="3600" dirty="0"/>
              <a:t> מציין אחדות</a:t>
            </a:r>
          </a:p>
          <a:p>
            <a:pPr marL="0" indent="0">
              <a:buNone/>
            </a:pPr>
            <a:r>
              <a:rPr lang="he-IL" sz="3600" dirty="0"/>
              <a:t>המילה</a:t>
            </a:r>
            <a:r>
              <a:rPr lang="he-IL" sz="5400" dirty="0"/>
              <a:t> אחד </a:t>
            </a:r>
            <a:r>
              <a:rPr lang="he-IL" sz="3600" dirty="0"/>
              <a:t>מציינת גם יחידות אך גם </a:t>
            </a:r>
            <a:r>
              <a:rPr lang="he-IL" sz="3600" dirty="0" smtClean="0"/>
              <a:t>אחדות</a:t>
            </a:r>
          </a:p>
          <a:p>
            <a:pPr marL="0" indent="0">
              <a:buNone/>
            </a:pPr>
            <a:r>
              <a:rPr lang="he-IL" sz="3600" dirty="0" smtClean="0"/>
              <a:t>לעומת זאת</a:t>
            </a:r>
          </a:p>
          <a:p>
            <a:pPr marL="0" indent="0">
              <a:buNone/>
            </a:pPr>
            <a:r>
              <a:rPr lang="he-IL" sz="5400" dirty="0"/>
              <a:t>יחיד</a:t>
            </a:r>
            <a:r>
              <a:rPr lang="he-IL" sz="3600" dirty="0" smtClean="0"/>
              <a:t> מציין יחוד גמור ומוחלט</a:t>
            </a:r>
            <a:endParaRPr lang="he-IL" sz="3600" dirty="0"/>
          </a:p>
          <a:p>
            <a:pPr marL="0" indent="0">
              <a:buNone/>
            </a:pPr>
            <a:endParaRPr lang="he-IL" sz="3600" dirty="0"/>
          </a:p>
        </p:txBody>
      </p:sp>
    </p:spTree>
    <p:extLst>
      <p:ext uri="{BB962C8B-B14F-4D97-AF65-F5344CB8AC3E}">
        <p14:creationId xmlns:p14="http://schemas.microsoft.com/office/powerpoint/2010/main" val="335790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6000" dirty="0" smtClean="0"/>
              <a:t>אחד לעומת יחיד</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pPr marL="0" indent="0">
              <a:buNone/>
            </a:pPr>
            <a:r>
              <a:rPr lang="he-IL" sz="5400" dirty="0"/>
              <a:t>אחד</a:t>
            </a:r>
            <a:r>
              <a:rPr lang="he-IL" sz="3600" dirty="0" smtClean="0"/>
              <a:t> – לאחד, לקבץ</a:t>
            </a:r>
          </a:p>
          <a:p>
            <a:pPr marL="0" indent="0">
              <a:buNone/>
            </a:pPr>
            <a:r>
              <a:rPr lang="he-IL" sz="5400" dirty="0"/>
              <a:t>אחדות</a:t>
            </a:r>
            <a:r>
              <a:rPr lang="he-IL" sz="3600" dirty="0" smtClean="0"/>
              <a:t> – 1*1*1*=1  "</a:t>
            </a:r>
            <a:r>
              <a:rPr lang="he-IL" sz="3600" dirty="0"/>
              <a:t>ויהי ערב ויהי בוקר יום אחד" </a:t>
            </a:r>
            <a:r>
              <a:rPr lang="en-US" sz="3600" dirty="0" smtClean="0"/>
              <a:t/>
            </a:r>
            <a:br>
              <a:rPr lang="en-US" sz="3600" dirty="0" smtClean="0"/>
            </a:br>
            <a:r>
              <a:rPr lang="he-IL" sz="3600" dirty="0" smtClean="0"/>
              <a:t>ברא</a:t>
            </a:r>
            <a:r>
              <a:rPr lang="he-IL" sz="3600" dirty="0"/>
              <a:t>' א' 5 הערב שונה מהבוקר אך ביחד הם אחד, </a:t>
            </a:r>
            <a:r>
              <a:rPr lang="en-US" sz="3600" dirty="0" smtClean="0"/>
              <a:t/>
            </a:r>
            <a:br>
              <a:rPr lang="en-US" sz="3600" dirty="0" smtClean="0"/>
            </a:br>
            <a:r>
              <a:rPr lang="he-IL" sz="3600" dirty="0" smtClean="0"/>
              <a:t>הם </a:t>
            </a:r>
            <a:r>
              <a:rPr lang="he-IL" sz="3600" dirty="0"/>
              <a:t>אוחדו, קובצו לאחד.</a:t>
            </a:r>
            <a:endParaRPr lang="en-US" sz="3600" dirty="0"/>
          </a:p>
          <a:p>
            <a:pPr marL="0" indent="0">
              <a:buNone/>
            </a:pPr>
            <a:r>
              <a:rPr lang="he-IL" sz="5400" dirty="0"/>
              <a:t>יחידות</a:t>
            </a:r>
            <a:r>
              <a:rPr lang="he-IL" sz="3600" dirty="0"/>
              <a:t> – "ורק היא יחידה, אין לו ממנו בן או בת" </a:t>
            </a:r>
            <a:r>
              <a:rPr lang="en-US" sz="3600" dirty="0" smtClean="0"/>
              <a:t/>
            </a:r>
            <a:br>
              <a:rPr lang="en-US" sz="3600" dirty="0" smtClean="0"/>
            </a:br>
            <a:r>
              <a:rPr lang="he-IL" sz="3600" dirty="0" smtClean="0"/>
              <a:t>שופטים </a:t>
            </a:r>
            <a:r>
              <a:rPr lang="he-IL" sz="3600" dirty="0"/>
              <a:t>י"א 34</a:t>
            </a:r>
            <a:br>
              <a:rPr lang="he-IL" sz="3600" dirty="0"/>
            </a:br>
            <a:r>
              <a:rPr lang="he-IL" sz="3600" dirty="0"/>
              <a:t>ביתו של יפתח היתה הצאצא היחיד שהיה לו, לא היו לו ילדים אחרים</a:t>
            </a:r>
            <a:endParaRPr lang="he-IL" sz="3600" dirty="0"/>
          </a:p>
          <a:p>
            <a:pPr marL="0" indent="0">
              <a:buNone/>
            </a:pPr>
            <a:endParaRPr lang="he-IL" sz="3600" dirty="0"/>
          </a:p>
        </p:txBody>
      </p:sp>
    </p:spTree>
    <p:extLst>
      <p:ext uri="{BB962C8B-B14F-4D97-AF65-F5344CB8AC3E}">
        <p14:creationId xmlns:p14="http://schemas.microsoft.com/office/powerpoint/2010/main" val="360160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781287"/>
          </a:xfrm>
        </p:spPr>
        <p:txBody>
          <a:bodyPr>
            <a:noAutofit/>
          </a:bodyPr>
          <a:lstStyle/>
          <a:p>
            <a:pPr algn="ctr"/>
            <a:r>
              <a:rPr lang="he-IL" sz="6000" dirty="0" smtClean="0"/>
              <a:t>שמע ישראל יהוה </a:t>
            </a:r>
            <a:r>
              <a:rPr lang="he-IL" sz="6000" dirty="0" err="1" smtClean="0"/>
              <a:t>אלהינו</a:t>
            </a:r>
            <a:r>
              <a:rPr lang="he-IL" sz="6000" dirty="0" smtClean="0"/>
              <a:t> יהוה אחד</a:t>
            </a:r>
            <a:endParaRPr lang="he-IL" sz="6000" dirty="0"/>
          </a:p>
        </p:txBody>
      </p:sp>
      <p:sp>
        <p:nvSpPr>
          <p:cNvPr id="4" name="אליפסה 3"/>
          <p:cNvSpPr/>
          <p:nvPr/>
        </p:nvSpPr>
        <p:spPr>
          <a:xfrm>
            <a:off x="9921922" y="2552129"/>
            <a:ext cx="341194" cy="450376"/>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ציין מיקום תוכן 2"/>
          <p:cNvSpPr>
            <a:spLocks noGrp="1"/>
          </p:cNvSpPr>
          <p:nvPr>
            <p:ph idx="1"/>
          </p:nvPr>
        </p:nvSpPr>
        <p:spPr>
          <a:xfrm>
            <a:off x="838200" y="1774210"/>
            <a:ext cx="10515600" cy="4351338"/>
          </a:xfrm>
        </p:spPr>
        <p:txBody>
          <a:bodyPr>
            <a:normAutofit/>
          </a:bodyPr>
          <a:lstStyle/>
          <a:p>
            <a:pPr marL="0" indent="0">
              <a:buNone/>
            </a:pPr>
            <a:r>
              <a:rPr lang="he-IL" sz="4000" dirty="0" err="1" smtClean="0"/>
              <a:t>אלהינו</a:t>
            </a:r>
            <a:endParaRPr lang="he-IL" sz="4000" dirty="0" smtClean="0"/>
          </a:p>
          <a:p>
            <a:pPr marL="0" indent="0">
              <a:buNone/>
            </a:pPr>
            <a:r>
              <a:rPr lang="he-IL" sz="4000" dirty="0" smtClean="0"/>
              <a:t>א</a:t>
            </a:r>
            <a:r>
              <a:rPr lang="he-IL" sz="2400" dirty="0" smtClean="0"/>
              <a:t> </a:t>
            </a:r>
            <a:r>
              <a:rPr lang="he-IL" sz="4000" dirty="0" smtClean="0"/>
              <a:t>ל</a:t>
            </a:r>
            <a:r>
              <a:rPr lang="he-IL" sz="2400" dirty="0" smtClean="0"/>
              <a:t> </a:t>
            </a:r>
            <a:r>
              <a:rPr lang="he-IL" sz="4000" dirty="0" smtClean="0"/>
              <a:t>ה</a:t>
            </a:r>
            <a:r>
              <a:rPr lang="he-IL" dirty="0" smtClean="0"/>
              <a:t> </a:t>
            </a:r>
            <a:r>
              <a:rPr lang="he-IL" sz="4000" dirty="0" smtClean="0"/>
              <a:t>י</a:t>
            </a:r>
            <a:r>
              <a:rPr lang="he-IL" dirty="0" smtClean="0"/>
              <a:t> </a:t>
            </a:r>
            <a:r>
              <a:rPr lang="he-IL" sz="4000" dirty="0" smtClean="0"/>
              <a:t>נ</a:t>
            </a:r>
            <a:r>
              <a:rPr lang="he-IL" sz="2400" dirty="0" smtClean="0"/>
              <a:t> </a:t>
            </a:r>
            <a:r>
              <a:rPr lang="he-IL" sz="4000" dirty="0" smtClean="0"/>
              <a:t>ו </a:t>
            </a:r>
            <a:endParaRPr lang="he-IL" dirty="0" smtClean="0"/>
          </a:p>
          <a:p>
            <a:pPr marL="0" indent="0">
              <a:buNone/>
            </a:pPr>
            <a:r>
              <a:rPr lang="he-IL" sz="3200" dirty="0" smtClean="0"/>
              <a:t>   </a:t>
            </a:r>
            <a:r>
              <a:rPr lang="en-US" sz="3200" dirty="0" smtClean="0"/>
              <a:t/>
            </a:r>
            <a:br>
              <a:rPr lang="en-US" sz="3200" dirty="0" smtClean="0"/>
            </a:br>
            <a:r>
              <a:rPr lang="he-IL" sz="3600" dirty="0" smtClean="0"/>
              <a:t>האות </a:t>
            </a:r>
            <a:r>
              <a:rPr lang="he-IL" sz="3600" dirty="0" smtClean="0"/>
              <a:t>יוד מציינת </a:t>
            </a:r>
            <a:r>
              <a:rPr lang="he-IL" sz="3600" dirty="0" smtClean="0"/>
              <a:t>רבים, אך לא מציין את ריבוי האלוהות</a:t>
            </a:r>
            <a:endParaRPr lang="he-IL" sz="3200" dirty="0" smtClean="0"/>
          </a:p>
        </p:txBody>
      </p:sp>
      <p:cxnSp>
        <p:nvCxnSpPr>
          <p:cNvPr id="6" name="מחבר חץ ישר 5"/>
          <p:cNvCxnSpPr/>
          <p:nvPr/>
        </p:nvCxnSpPr>
        <p:spPr>
          <a:xfrm>
            <a:off x="10263116" y="3002505"/>
            <a:ext cx="518616" cy="66874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638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6000" dirty="0"/>
              <a:t>שמע ישראל יהוה </a:t>
            </a:r>
            <a:r>
              <a:rPr lang="he-IL" sz="6000" dirty="0" err="1"/>
              <a:t>אלהינו</a:t>
            </a:r>
            <a:r>
              <a:rPr lang="he-IL" sz="6000" dirty="0"/>
              <a:t> יהוה אחד</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pPr marL="0" indent="0">
              <a:buNone/>
            </a:pPr>
            <a:r>
              <a:rPr lang="he-IL" sz="4000" b="1" dirty="0"/>
              <a:t>הצהרת ה"שמע"</a:t>
            </a:r>
            <a:r>
              <a:rPr lang="he-IL" sz="4000" dirty="0"/>
              <a:t> לא באה רק כדי לסתור את רעיון ריבוי האלוהויות כפי שהיה מקובל בעמים בזמן ההוא, אלא גם באה לסתור את רעיון יחוד האלוהות שהוא רעיון מוטעה שלצערי עמנו אוחז בו, והרבה עקב דברי </a:t>
            </a:r>
            <a:r>
              <a:rPr lang="he-IL" sz="4000" dirty="0" err="1"/>
              <a:t>הרמבם</a:t>
            </a:r>
            <a:r>
              <a:rPr lang="he-IL" sz="4000" dirty="0"/>
              <a:t> כפי שכבר דיברנו על כך בפעם הקודמת.</a:t>
            </a:r>
            <a:endParaRPr lang="en-US" sz="4000" dirty="0"/>
          </a:p>
          <a:p>
            <a:pPr marL="0" indent="0">
              <a:buNone/>
            </a:pPr>
            <a:endParaRPr lang="he-IL" sz="3600" dirty="0"/>
          </a:p>
        </p:txBody>
      </p:sp>
    </p:spTree>
    <p:extLst>
      <p:ext uri="{BB962C8B-B14F-4D97-AF65-F5344CB8AC3E}">
        <p14:creationId xmlns:p14="http://schemas.microsoft.com/office/powerpoint/2010/main" val="117635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6000" dirty="0" smtClean="0"/>
              <a:t>האם </a:t>
            </a:r>
            <a:r>
              <a:rPr lang="he-IL" sz="6000" dirty="0" err="1" smtClean="0"/>
              <a:t>התנך</a:t>
            </a:r>
            <a:r>
              <a:rPr lang="he-IL" sz="6000" dirty="0" smtClean="0"/>
              <a:t> </a:t>
            </a:r>
            <a:r>
              <a:rPr lang="he-IL" sz="6000" dirty="0" err="1" smtClean="0"/>
              <a:t>והב"ח</a:t>
            </a:r>
            <a:r>
              <a:rPr lang="he-IL" sz="6000" dirty="0" smtClean="0"/>
              <a:t> מכנים את המשיח אלוהים</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a:bodyPr>
          <a:lstStyle/>
          <a:p>
            <a:pPr lvl="0"/>
            <a:r>
              <a:rPr lang="he-IL" sz="3600" dirty="0"/>
              <a:t>ישעיה ז' 14 "הנך העלמה הרה וילדת בן וקראת שמו </a:t>
            </a:r>
            <a:r>
              <a:rPr lang="he-IL" sz="3600" b="1" dirty="0"/>
              <a:t>עמנואל</a:t>
            </a:r>
            <a:r>
              <a:rPr lang="he-IL" sz="3600" dirty="0"/>
              <a:t>"</a:t>
            </a:r>
            <a:endParaRPr lang="en-US" sz="3600" dirty="0"/>
          </a:p>
          <a:p>
            <a:pPr lvl="0"/>
            <a:r>
              <a:rPr lang="he-IL" sz="3600" dirty="0"/>
              <a:t>ישעיה ט' 5 (6)  "ויקרא שמו פלא יועץ, </a:t>
            </a:r>
            <a:r>
              <a:rPr lang="he-IL" sz="3600" b="1" dirty="0"/>
              <a:t>אל גיבור</a:t>
            </a:r>
            <a:r>
              <a:rPr lang="he-IL" sz="3600" dirty="0"/>
              <a:t>, </a:t>
            </a:r>
            <a:r>
              <a:rPr lang="he-IL" sz="3600" b="1" dirty="0"/>
              <a:t>אבי עד</a:t>
            </a:r>
            <a:r>
              <a:rPr lang="he-IL" sz="3600" dirty="0"/>
              <a:t>, שר שלום"</a:t>
            </a:r>
            <a:endParaRPr lang="en-US" sz="3600" dirty="0"/>
          </a:p>
          <a:p>
            <a:pPr lvl="0"/>
            <a:r>
              <a:rPr lang="he-IL" sz="3600" dirty="0"/>
              <a:t>ירמיה כ"ג 5-6 (4-5) "וזה שמו אשר יקראו </a:t>
            </a:r>
            <a:r>
              <a:rPr lang="he-IL" sz="3600" b="1" dirty="0"/>
              <a:t>יהוה צדקנו</a:t>
            </a:r>
            <a:r>
              <a:rPr lang="he-IL" sz="3600" dirty="0" smtClean="0"/>
              <a:t>"</a:t>
            </a:r>
            <a:endParaRPr lang="en-US" sz="3600" dirty="0"/>
          </a:p>
        </p:txBody>
      </p:sp>
    </p:spTree>
    <p:extLst>
      <p:ext uri="{BB962C8B-B14F-4D97-AF65-F5344CB8AC3E}">
        <p14:creationId xmlns:p14="http://schemas.microsoft.com/office/powerpoint/2010/main" val="131877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6000" dirty="0" smtClean="0"/>
              <a:t>האם </a:t>
            </a:r>
            <a:r>
              <a:rPr lang="he-IL" sz="6000" dirty="0" err="1" smtClean="0"/>
              <a:t>התנך</a:t>
            </a:r>
            <a:r>
              <a:rPr lang="he-IL" sz="6000" dirty="0" smtClean="0"/>
              <a:t> </a:t>
            </a:r>
            <a:r>
              <a:rPr lang="he-IL" sz="6000" dirty="0" err="1" smtClean="0"/>
              <a:t>והב"ח</a:t>
            </a:r>
            <a:r>
              <a:rPr lang="he-IL" sz="6000" dirty="0" smtClean="0"/>
              <a:t> מכנים את המשיח אלוהים</a:t>
            </a:r>
            <a:endParaRPr lang="he-IL" sz="6000" dirty="0"/>
          </a:p>
        </p:txBody>
      </p:sp>
      <p:sp>
        <p:nvSpPr>
          <p:cNvPr id="3" name="מציין מיקום תוכן 2"/>
          <p:cNvSpPr>
            <a:spLocks noGrp="1"/>
          </p:cNvSpPr>
          <p:nvPr>
            <p:ph idx="1"/>
          </p:nvPr>
        </p:nvSpPr>
        <p:spPr>
          <a:xfrm>
            <a:off x="838200" y="1405718"/>
            <a:ext cx="10515600" cy="5213445"/>
          </a:xfrm>
        </p:spPr>
        <p:txBody>
          <a:bodyPr>
            <a:normAutofit fontScale="92500" lnSpcReduction="20000"/>
          </a:bodyPr>
          <a:lstStyle/>
          <a:p>
            <a:pPr lvl="0"/>
            <a:r>
              <a:rPr lang="he-IL" sz="3600" dirty="0" smtClean="0"/>
              <a:t>זכריה </a:t>
            </a:r>
            <a:r>
              <a:rPr lang="he-IL" sz="3600" dirty="0"/>
              <a:t>י"ב 8-10 "...ביום ההוא אבקש להשמיד את כל הגויים הבאים על ירושלים. ושפכתי על בית דוד... רוח חן ותחנונים, והביטו </a:t>
            </a:r>
            <a:r>
              <a:rPr lang="he-IL" sz="3600" b="1" dirty="0"/>
              <a:t>אלי </a:t>
            </a:r>
            <a:r>
              <a:rPr lang="he-IL" sz="3600" dirty="0"/>
              <a:t>את אשר דקרו</a:t>
            </a:r>
            <a:r>
              <a:rPr lang="he-IL" sz="3600" dirty="0" smtClean="0"/>
              <a:t>..."</a:t>
            </a:r>
          </a:p>
          <a:p>
            <a:pPr marL="0" lvl="0" indent="0">
              <a:buNone/>
            </a:pPr>
            <a:r>
              <a:rPr lang="he-IL" sz="3600" dirty="0"/>
              <a:t> </a:t>
            </a:r>
            <a:r>
              <a:rPr lang="he-IL" sz="3600" dirty="0" smtClean="0"/>
              <a:t> מי </a:t>
            </a:r>
            <a:r>
              <a:rPr lang="he-IL" sz="3600" dirty="0"/>
              <a:t>יבקש להשמיד את כל הגויים</a:t>
            </a:r>
            <a:r>
              <a:rPr lang="he-IL" sz="3600" dirty="0" smtClean="0"/>
              <a:t>?</a:t>
            </a:r>
          </a:p>
          <a:p>
            <a:pPr marL="0" lvl="0" indent="0">
              <a:buNone/>
            </a:pPr>
            <a:r>
              <a:rPr lang="he-IL" sz="3600" dirty="0" smtClean="0"/>
              <a:t>  מי </a:t>
            </a:r>
            <a:r>
              <a:rPr lang="he-IL" sz="3600" dirty="0"/>
              <a:t>ישפוך רוח חן </a:t>
            </a:r>
            <a:r>
              <a:rPr lang="he-IL" sz="3600" dirty="0" smtClean="0"/>
              <a:t>ותחנונים?</a:t>
            </a:r>
            <a:endParaRPr lang="en-US" sz="3600" dirty="0" smtClean="0"/>
          </a:p>
          <a:p>
            <a:pPr marL="0" lvl="0" indent="0">
              <a:buNone/>
            </a:pPr>
            <a:r>
              <a:rPr lang="en-US" sz="3600" dirty="0" smtClean="0"/>
              <a:t>  </a:t>
            </a:r>
            <a:r>
              <a:rPr lang="he-IL" sz="3600" dirty="0" smtClean="0"/>
              <a:t>את </a:t>
            </a:r>
            <a:r>
              <a:rPr lang="he-IL" sz="3600" dirty="0"/>
              <a:t>מי הם דקרו</a:t>
            </a:r>
            <a:r>
              <a:rPr lang="he-IL" sz="3600" dirty="0" smtClean="0"/>
              <a:t>?</a:t>
            </a:r>
          </a:p>
          <a:p>
            <a:r>
              <a:rPr lang="he-IL" sz="3600" dirty="0"/>
              <a:t>זכריה י"ד 3-4 "ויצא יהוה ונלחם בגויים ההם...ועמדו רגליו ביום ההוא על הר הזיתים</a:t>
            </a:r>
            <a:r>
              <a:rPr lang="he-IL" sz="3600" dirty="0" smtClean="0"/>
              <a:t>..."</a:t>
            </a:r>
          </a:p>
          <a:p>
            <a:pPr marL="0" indent="0">
              <a:buNone/>
            </a:pPr>
            <a:r>
              <a:rPr lang="he-IL" sz="3600" dirty="0" smtClean="0"/>
              <a:t>  מי </a:t>
            </a:r>
            <a:r>
              <a:rPr lang="he-IL" sz="3600" dirty="0"/>
              <a:t>יעמוד על הר </a:t>
            </a:r>
            <a:r>
              <a:rPr lang="he-IL" sz="3600" dirty="0" err="1"/>
              <a:t>הזייתים</a:t>
            </a:r>
            <a:r>
              <a:rPr lang="he-IL" sz="3600" dirty="0" smtClean="0"/>
              <a:t>?</a:t>
            </a:r>
          </a:p>
          <a:p>
            <a:pPr marL="0" indent="0">
              <a:buNone/>
            </a:pPr>
            <a:r>
              <a:rPr lang="he-IL" sz="3600" dirty="0" smtClean="0"/>
              <a:t>  האם </a:t>
            </a:r>
            <a:r>
              <a:rPr lang="he-IL" sz="3600" dirty="0"/>
              <a:t>לה' יש רגליים</a:t>
            </a:r>
            <a:r>
              <a:rPr lang="he-IL" sz="3600" dirty="0" smtClean="0"/>
              <a:t>?</a:t>
            </a:r>
          </a:p>
          <a:p>
            <a:pPr marL="0" indent="0">
              <a:buNone/>
            </a:pPr>
            <a:r>
              <a:rPr lang="he-IL" sz="3600" dirty="0" smtClean="0"/>
              <a:t>  מי </a:t>
            </a:r>
            <a:r>
              <a:rPr lang="he-IL" sz="3600" dirty="0"/>
              <a:t>זה יכול להיות</a:t>
            </a:r>
            <a:r>
              <a:rPr lang="he-IL" sz="3600" dirty="0" smtClean="0"/>
              <a:t>?</a:t>
            </a:r>
            <a:endParaRPr lang="he-IL" sz="3600" dirty="0"/>
          </a:p>
        </p:txBody>
      </p:sp>
    </p:spTree>
    <p:extLst>
      <p:ext uri="{BB962C8B-B14F-4D97-AF65-F5344CB8AC3E}">
        <p14:creationId xmlns:p14="http://schemas.microsoft.com/office/powerpoint/2010/main" val="294445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4016</TotalTime>
  <Words>1275</Words>
  <Application>Microsoft Office PowerPoint</Application>
  <PresentationFormat>מסך רחב</PresentationFormat>
  <Paragraphs>124</Paragraphs>
  <Slides>23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23</vt:i4>
      </vt:variant>
    </vt:vector>
  </HeadingPairs>
  <TitlesOfParts>
    <vt:vector size="28" baseType="lpstr">
      <vt:lpstr>Arial</vt:lpstr>
      <vt:lpstr>Calibri</vt:lpstr>
      <vt:lpstr>Calibri Light</vt:lpstr>
      <vt:lpstr>Times New Roman</vt:lpstr>
      <vt:lpstr>ערכת נושא Office</vt:lpstr>
      <vt:lpstr>אחדות האלוהים</vt:lpstr>
      <vt:lpstr>ה' מגלה לנו את אחדותו במספר דרכים</vt:lpstr>
      <vt:lpstr>ה' אחד</vt:lpstr>
      <vt:lpstr>אחד לעומת יחיד</vt:lpstr>
      <vt:lpstr>אחד לעומת יחיד</vt:lpstr>
      <vt:lpstr>שמע ישראל יהוה אלהינו יהוה אחד</vt:lpstr>
      <vt:lpstr>שמע ישראל יהוה אלהינו יהוה אחד</vt:lpstr>
      <vt:lpstr>האם התנך והב"ח מכנים את המשיח אלוהים</vt:lpstr>
      <vt:lpstr>האם התנך והב"ח מכנים את המשיח אלוהים</vt:lpstr>
      <vt:lpstr>האם התנך והב"ח מכנים את המשיח אלוהים</vt:lpstr>
      <vt:lpstr>האם התנך והב"ח מכנים את המשיח אלוהים</vt:lpstr>
      <vt:lpstr>האם התנך והב"ח מכנים את המשיח אלוהים</vt:lpstr>
      <vt:lpstr>דבר ה' קורא גם לשופטים אלוהים </vt:lpstr>
      <vt:lpstr>תכונותיו של המשיח</vt:lpstr>
      <vt:lpstr>תכונותיו של המשיח</vt:lpstr>
      <vt:lpstr>תכונותיו של המשיח</vt:lpstr>
      <vt:lpstr>האם מותר להשתחוות לו</vt:lpstr>
      <vt:lpstr>איך האנשים הגיבו לדברי ישוע</vt:lpstr>
      <vt:lpstr>מסקנה</vt:lpstr>
      <vt:lpstr>למה זה כל כך חשוב עבורנו?</vt:lpstr>
      <vt:lpstr>למה זה כל כך חשוב עבורנו?</vt:lpstr>
      <vt:lpstr>משלי ל' 4</vt:lpstr>
      <vt:lpstr>סיכום</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אחדות האלוהים</dc:title>
  <dc:creator>יוסי עובדיה</dc:creator>
  <cp:lastModifiedBy>יוסי עובדיה</cp:lastModifiedBy>
  <cp:revision>82</cp:revision>
  <cp:lastPrinted>2017-12-06T15:04:36Z</cp:lastPrinted>
  <dcterms:created xsi:type="dcterms:W3CDTF">2017-12-06T09:56:02Z</dcterms:created>
  <dcterms:modified xsi:type="dcterms:W3CDTF">2018-03-15T13:55:52Z</dcterms:modified>
</cp:coreProperties>
</file>